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1"/>
    <p:sldMasterId id="2147483706" r:id="rId2"/>
  </p:sldMasterIdLst>
  <p:notesMasterIdLst>
    <p:notesMasterId r:id="rId74"/>
  </p:notesMasterIdLst>
  <p:handoutMasterIdLst>
    <p:handoutMasterId r:id="rId75"/>
  </p:handoutMasterIdLst>
  <p:sldIdLst>
    <p:sldId id="446" r:id="rId3"/>
    <p:sldId id="460" r:id="rId4"/>
    <p:sldId id="431" r:id="rId5"/>
    <p:sldId id="468" r:id="rId6"/>
    <p:sldId id="366" r:id="rId7"/>
    <p:sldId id="461" r:id="rId8"/>
    <p:sldId id="258" r:id="rId9"/>
    <p:sldId id="260" r:id="rId10"/>
    <p:sldId id="462" r:id="rId11"/>
    <p:sldId id="259" r:id="rId12"/>
    <p:sldId id="425" r:id="rId13"/>
    <p:sldId id="262" r:id="rId14"/>
    <p:sldId id="375" r:id="rId15"/>
    <p:sldId id="432" r:id="rId16"/>
    <p:sldId id="433" r:id="rId17"/>
    <p:sldId id="434" r:id="rId18"/>
    <p:sldId id="385" r:id="rId19"/>
    <p:sldId id="435" r:id="rId20"/>
    <p:sldId id="384" r:id="rId21"/>
    <p:sldId id="466" r:id="rId22"/>
    <p:sldId id="386" r:id="rId23"/>
    <p:sldId id="387" r:id="rId24"/>
    <p:sldId id="388" r:id="rId25"/>
    <p:sldId id="426" r:id="rId26"/>
    <p:sldId id="266" r:id="rId27"/>
    <p:sldId id="458" r:id="rId28"/>
    <p:sldId id="306" r:id="rId29"/>
    <p:sldId id="467" r:id="rId30"/>
    <p:sldId id="271" r:id="rId31"/>
    <p:sldId id="438" r:id="rId32"/>
    <p:sldId id="441" r:id="rId33"/>
    <p:sldId id="272" r:id="rId34"/>
    <p:sldId id="439" r:id="rId35"/>
    <p:sldId id="459" r:id="rId36"/>
    <p:sldId id="324" r:id="rId37"/>
    <p:sldId id="452" r:id="rId38"/>
    <p:sldId id="451" r:id="rId39"/>
    <p:sldId id="453" r:id="rId40"/>
    <p:sldId id="454" r:id="rId41"/>
    <p:sldId id="455" r:id="rId42"/>
    <p:sldId id="456" r:id="rId43"/>
    <p:sldId id="447" r:id="rId44"/>
    <p:sldId id="329" r:id="rId45"/>
    <p:sldId id="427" r:id="rId46"/>
    <p:sldId id="442" r:id="rId47"/>
    <p:sldId id="443" r:id="rId48"/>
    <p:sldId id="444" r:id="rId49"/>
    <p:sldId id="331" r:id="rId50"/>
    <p:sldId id="445" r:id="rId51"/>
    <p:sldId id="391" r:id="rId52"/>
    <p:sldId id="392" r:id="rId53"/>
    <p:sldId id="393" r:id="rId54"/>
    <p:sldId id="428" r:id="rId55"/>
    <p:sldId id="286" r:id="rId56"/>
    <p:sldId id="359" r:id="rId57"/>
    <p:sldId id="399" r:id="rId58"/>
    <p:sldId id="355" r:id="rId59"/>
    <p:sldId id="429" r:id="rId60"/>
    <p:sldId id="406" r:id="rId61"/>
    <p:sldId id="463" r:id="rId62"/>
    <p:sldId id="464" r:id="rId63"/>
    <p:sldId id="407" r:id="rId64"/>
    <p:sldId id="409" r:id="rId65"/>
    <p:sldId id="411" r:id="rId66"/>
    <p:sldId id="430" r:id="rId67"/>
    <p:sldId id="362" r:id="rId68"/>
    <p:sldId id="363" r:id="rId69"/>
    <p:sldId id="369" r:id="rId70"/>
    <p:sldId id="364" r:id="rId71"/>
    <p:sldId id="402" r:id="rId72"/>
    <p:sldId id="353" r:id="rId7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00"/>
    <a:srgbClr val="336600"/>
    <a:srgbClr val="000099"/>
    <a:srgbClr val="33CCFF"/>
    <a:srgbClr val="0099CC"/>
    <a:srgbClr val="FF0000"/>
    <a:srgbClr val="DDDDDD"/>
    <a:srgbClr val="EAEAE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128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66202C65-097A-45B5-9919-B01E85C302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31D1E3D5-B486-49B6-9CC5-D5759AF83E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7F57B124-7C97-4289-AC1A-4B5751007087}" type="slidenum">
              <a:rPr lang="en-US" sz="1300">
                <a:latin typeface="Times New Roman" pitchFamily="18" charset="0"/>
              </a:rPr>
              <a:pPr algn="r" defTabSz="966788"/>
              <a:t>3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E27386B-AD3E-4540-88B2-EA8F07BB3B33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26073A0-AD62-4B72-AC64-9CB7F1DB2660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34BDCEE-3CCF-42D0-B2F5-8ED8021667E8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14ED4FC-1334-489E-B016-F095959FB6DA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46CDB7-10A7-49BF-A345-443FF68596E1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DE3BF74-16B6-4122-9633-726F4D9445D8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B09D9E01-85EC-4F48-9D0E-9E9E6D33F4B4}" type="slidenum">
              <a:rPr lang="en-US" sz="1300">
                <a:latin typeface="Times New Roman" pitchFamily="18" charset="0"/>
              </a:rPr>
              <a:pPr algn="r" defTabSz="966788"/>
              <a:t>24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4991E55-F740-413C-BC77-5A230064CF0F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36C58BA-A5FF-4A78-9F7F-23B6EA5BC3C2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46A8EB-6E35-4419-95E2-947D4DA1F4DE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Two simple multiple access control techniques.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Each mobile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s share of the bandwidth is divided into portions for the uplink and the downlink. Also, possibly, out of band signaling.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CD0075B3-348A-4A2F-A669-FC4260EED46A}" type="slidenum">
              <a:rPr lang="en-US" sz="1300">
                <a:latin typeface="Times New Roman" pitchFamily="18" charset="0"/>
              </a:rPr>
              <a:pPr algn="r" defTabSz="966788"/>
              <a:t>4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CE9F58-2371-4352-9030-65A0F3C1D5E4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FBEB2B8-334A-44A1-B66C-E9E1CA3EA99A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06C8596-E10F-46D2-B944-2D64D5FEB669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10CFD0-6184-42FB-9DE6-C434AEA9AE4A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5B0AFA-B062-419F-B79D-8B71902F32E7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6753B4E-1813-45BF-8BDA-1F15FD518217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4A4EE94-8129-4357-A844-6A1F82F1ACBF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7E673B0-0013-4C7C-A64B-7907F38901C2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00C5ADB-7898-470D-9EB6-38FADB7291B7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B6FD5EC-4948-4658-89C4-60B856A5E9B0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B5B9928-8A62-4E37-A254-15677BF40E6A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307AA9B-AA61-4300-8BDB-06E8DB36973A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316EDC0-B1C9-43B7-AE1C-682A4AE54E06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396961C-505C-4C83-ADA7-4139CC334EEF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78E269C-4C9F-4330-8C9D-852F43CB4612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DB41C56F-7F97-4039-9C09-AC91721D43FF}" type="slidenum">
              <a:rPr lang="en-US" sz="1300">
                <a:latin typeface="Times New Roman" pitchFamily="18" charset="0"/>
              </a:rPr>
              <a:pPr algn="r" defTabSz="966788"/>
              <a:t>44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E0324D0-9456-4D67-9DE5-D4DCFDB00B32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3E48E0-E15D-4109-95CE-8766D680D57D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742CBACE-6992-4703-B03E-5141DCD8723C}" type="slidenum">
              <a:rPr lang="en-US" sz="1300">
                <a:solidFill>
                  <a:srgbClr val="000000"/>
                </a:solidFill>
                <a:latin typeface="Times New Roman" pitchFamily="18" charset="0"/>
              </a:rPr>
              <a:pPr algn="r" defTabSz="966788"/>
              <a:t>47</a:t>
            </a:fld>
            <a:endParaRPr 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3BABED2-DC46-47C3-ADAA-F79AA815CD09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3751AB-675A-47CE-A02A-8CD00E8963FA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C30C7B6-F628-49A1-961D-211772466D6C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B897F801-508C-4EBA-A847-EC6828A854FE}" type="slidenum">
              <a:rPr lang="en-US" sz="1300">
                <a:latin typeface="Times New Roman" pitchFamily="18" charset="0"/>
              </a:rPr>
              <a:pPr algn="r" defTabSz="966788"/>
              <a:t>53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DA8BBCE-EDA0-4FE0-AB4F-B3B70D3D5E79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A2722A8-BE4E-46DE-B03C-C6E23332202D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2D93AB2-71DA-4941-B668-22B57F94F62F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E32ACEB-AAC9-4748-A78D-AFCCBFF56300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80D2DFE5-5679-4FEB-80DA-8C0770E3E7A4}" type="slidenum">
              <a:rPr lang="en-US" sz="1300">
                <a:latin typeface="Times New Roman" pitchFamily="18" charset="0"/>
              </a:rPr>
              <a:pPr algn="r" defTabSz="966788"/>
              <a:t>58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DE91B349-3033-4429-979E-8D8BCE99CCFB}" type="slidenum">
              <a:rPr lang="en-US" sz="1300">
                <a:latin typeface="Times New Roman" pitchFamily="18" charset="0"/>
              </a:rPr>
              <a:pPr algn="r" defTabSz="966788"/>
              <a:t>65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D7D979-0772-4181-B597-B906C5360DCD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A1A1B3B-2271-4EC7-ADA3-A16477F24705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5446FF1-B951-4A7F-B9A1-840AD993FD4E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19D079D-BCF8-49CB-87D8-A5013F0C84F8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E5B5419-A399-48D5-9285-84C22F005A2B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809A5E-9326-4926-8245-C8E4A22B42AB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AE0EEE-80A4-4B10-A726-1CB530EB69DD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0FB7EA1-4A70-489A-AC0B-D21EB316A99E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2BA25721-CD84-4061-89BF-9DB14111170A}" type="slidenum">
              <a:rPr lang="en-US" sz="1300">
                <a:latin typeface="Times New Roman" pitchFamily="18" charset="0"/>
              </a:rPr>
              <a:pPr algn="r" defTabSz="966788"/>
              <a:t>11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E568032-3715-43AB-9828-0E21FADFA10C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9DE246C-31CD-417A-8259-A276FA3BD9ED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ADF54-D015-4C7C-BE08-DD8A1B05D213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7906EF89-C7DB-4D24-BB33-13FAA0817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C8852-863C-4F6F-B3F9-59E663C7549A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17332AC-8096-497C-AE0B-FD6232047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90203-FE4E-47FB-8153-9787E0771109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7AB0BB5-034B-4097-A100-5853ECA243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85C9B-6BC5-4E98-AB8C-5749033C65ED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  <a:fld id="{E84F8E59-E693-4A17-8CD1-C4C7D844F2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C85180EC-1602-465D-B90F-E8A129E84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486B19FA-2707-40B8-B34D-2F0469A6FF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EA6B194-CE8E-43AE-9548-01246FF6CF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398C65A2-5ABC-4154-93A2-EEF99A3AB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7C3B74B7-5C72-482E-A52A-A84E66945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135F7337-4BF5-4160-9271-20BF65AA2D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08F34EC0-7CE4-4055-B840-F2DA0DCD4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F849D-5867-4EB9-B778-2F146895E5A8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760981DB-57D3-4F76-9AEE-4F3A45A07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99652A2-EE48-4144-8147-C29E2C61A8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DFE8098-7FC3-4328-8A49-55E9D342C1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D242F348-B418-492E-B75F-7028ADFCD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0725C38A-2424-45F7-B92B-87A2E8E5C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2D958765-5A1F-4AC0-8AF5-5CF8CF84F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5753B-06B0-4C47-9AAD-2E65301246D4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4CAFB9A0-0B4C-4D92-BBEF-DC1029C8B6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2A206-C634-4689-BF07-8B2682B675DA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EB0ADD1A-7A79-4A80-87B6-ED100FC03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0B3DD-AEB4-4B96-8837-B07087E88789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5AEE3A22-03A8-493B-BD74-5F02CAF1A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0B0BC-B796-49E1-8C86-0DC2EA143029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52854CCD-52CE-4384-8CEC-AF0747C7C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E428F-6C25-48C7-B68C-8B9FFB70C6A5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92329-6B67-4565-AED7-A38769DD4E9E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1C4D59A-C621-44A0-8814-42226FE3C0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77430-9D18-485F-A78F-3ED810A5180D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1326735B-8ADF-4BCC-8C70-6BCEAE5D7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D86170E5-5B2C-4AF9-909F-560B2268FC39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2-</a:t>
            </a:r>
            <a:fld id="{A17DC9C5-AD72-4829-8E19-B718C64BE3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52" r:id="rId7"/>
    <p:sldLayoutId id="2147484353" r:id="rId8"/>
    <p:sldLayoutId id="2147484339" r:id="rId9"/>
    <p:sldLayoutId id="2147484354" r:id="rId10"/>
    <p:sldLayoutId id="2147484355" r:id="rId11"/>
    <p:sldLayoutId id="2147484356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3243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4-</a:t>
            </a:r>
            <a:fld id="{8C57DC05-B17D-4B0C-80C5-0F950FC954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41" r:id="rId2"/>
    <p:sldLayoutId id="2147484342" r:id="rId3"/>
    <p:sldLayoutId id="2147484343" r:id="rId4"/>
    <p:sldLayoutId id="2147484344" r:id="rId5"/>
    <p:sldLayoutId id="2147484345" r:id="rId6"/>
    <p:sldLayoutId id="2147484346" r:id="rId7"/>
    <p:sldLayoutId id="2147484347" r:id="rId8"/>
    <p:sldLayoutId id="2147484348" r:id="rId9"/>
    <p:sldLayoutId id="2147484349" r:id="rId10"/>
    <p:sldLayoutId id="2147484350" r:id="rId11"/>
    <p:sldLayoutId id="2147484351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36.png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9.jpe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10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10.png"/><Relationship Id="rId16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png"/><Relationship Id="rId5" Type="http://schemas.openxmlformats.org/officeDocument/2006/relationships/image" Target="../media/image10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hyperlink" Target="http://en.wikipedia.org/wiki/File:Microwave_tower_silhouette.jpg" TargetMode="Externa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11.png"/><Relationship Id="rId9" Type="http://schemas.openxmlformats.org/officeDocument/2006/relationships/image" Target="../media/image81.png"/><Relationship Id="rId1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jpe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9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13.png"/><Relationship Id="rId21" Type="http://schemas.openxmlformats.org/officeDocument/2006/relationships/image" Target="../media/image2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7.png"/><Relationship Id="rId19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33.emf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A101D728-64CC-4A77-86FF-DA4FD3AD2899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Chapter 1</a:t>
            </a:r>
            <a:r>
              <a:rPr lang="en-US" sz="4800">
                <a:solidFill>
                  <a:srgbClr val="000099"/>
                </a:solidFill>
                <a:latin typeface="Gill Sans MT" pitchFamily="34" charset="0"/>
              </a:rPr>
              <a:t/>
            </a:r>
            <a:br>
              <a:rPr lang="en-US" sz="4800">
                <a:solidFill>
                  <a:srgbClr val="000099"/>
                </a:solidFill>
                <a:latin typeface="Gill Sans MT" pitchFamily="34" charset="0"/>
              </a:rPr>
            </a:br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Introduction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6184900" y="3078163"/>
            <a:ext cx="2881313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2800" i="1">
                <a:solidFill>
                  <a:srgbClr val="008000"/>
                </a:solidFill>
                <a:latin typeface="Gill Sans MT" pitchFamily="34" charset="0"/>
              </a:rPr>
              <a:t>Computer Networking: A Top Down Approach </a:t>
            </a:r>
            <a:r>
              <a:rPr lang="en-US" sz="2800">
                <a:solidFill>
                  <a:srgbClr val="008000"/>
                </a:solidFill>
                <a:latin typeface="Gill Sans MT" pitchFamily="34" charset="0"/>
              </a:rPr>
              <a:t/>
            </a:r>
            <a:br>
              <a:rPr lang="en-US" sz="2800">
                <a:solidFill>
                  <a:srgbClr val="008000"/>
                </a:solidFill>
                <a:latin typeface="Gill Sans MT" pitchFamily="34" charset="0"/>
              </a:rPr>
            </a:br>
            <a:r>
              <a:rPr lang="en-US" sz="2000">
                <a:solidFill>
                  <a:srgbClr val="008000"/>
                </a:solidFill>
                <a:latin typeface="Gill Sans MT" pitchFamily="34" charset="0"/>
              </a:rPr>
              <a:t>6</a:t>
            </a:r>
            <a:r>
              <a:rPr lang="en-US" sz="2000" baseline="30000">
                <a:solidFill>
                  <a:srgbClr val="008000"/>
                </a:solidFill>
                <a:latin typeface="Gill Sans MT" pitchFamily="34" charset="0"/>
              </a:rPr>
              <a:t>th</a:t>
            </a:r>
            <a:r>
              <a:rPr lang="en-US" sz="2000">
                <a:solidFill>
                  <a:srgbClr val="008000"/>
                </a:solidFill>
                <a:latin typeface="Gill Sans MT" pitchFamily="34" charset="0"/>
              </a:rPr>
              <a:t> edition </a:t>
            </a:r>
            <a:br>
              <a:rPr lang="en-US" sz="2000">
                <a:solidFill>
                  <a:srgbClr val="008000"/>
                </a:solidFill>
                <a:latin typeface="Gill Sans MT" pitchFamily="34" charset="0"/>
              </a:rPr>
            </a:br>
            <a:r>
              <a:rPr lang="en-US" sz="2000">
                <a:solidFill>
                  <a:srgbClr val="008000"/>
                </a:solidFill>
                <a:latin typeface="Gill Sans MT" pitchFamily="34" charset="0"/>
              </a:rPr>
              <a:t>Jim Kurose, Keith Ross</a:t>
            </a:r>
            <a:br>
              <a:rPr lang="en-US" sz="2000">
                <a:solidFill>
                  <a:srgbClr val="008000"/>
                </a:solidFill>
                <a:latin typeface="Gill Sans MT" pitchFamily="34" charset="0"/>
              </a:rPr>
            </a:br>
            <a:r>
              <a:rPr lang="en-US" sz="2000">
                <a:solidFill>
                  <a:srgbClr val="008000"/>
                </a:solidFill>
                <a:latin typeface="Gill Sans MT" pitchFamily="34" charset="0"/>
              </a:rPr>
              <a:t>Addison-Wesley</a:t>
            </a:r>
            <a:br>
              <a:rPr lang="en-US" sz="2000">
                <a:solidFill>
                  <a:srgbClr val="008000"/>
                </a:solidFill>
                <a:latin typeface="Gill Sans MT" pitchFamily="34" charset="0"/>
              </a:rPr>
            </a:br>
            <a:r>
              <a:rPr lang="en-US" sz="2000">
                <a:solidFill>
                  <a:srgbClr val="008000"/>
                </a:solidFill>
                <a:latin typeface="Gill Sans MT" pitchFamily="34" charset="0"/>
              </a:rPr>
              <a:t>March 2012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69888" y="3268663"/>
            <a:ext cx="537845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A note on the use of these ppt slides:</a:t>
            </a:r>
          </a:p>
          <a:p>
            <a:r>
              <a:rPr lang="en-US" sz="1200"/>
              <a:t>We</a:t>
            </a:r>
            <a:r>
              <a:rPr lang="ja-JP" altLang="en-US" sz="1200"/>
              <a:t>’</a:t>
            </a:r>
            <a:r>
              <a:rPr lang="en-US" altLang="ja-JP" sz="1200"/>
              <a:t>re making these slides freely available to all (faculty, students, readers). They</a:t>
            </a:r>
            <a:r>
              <a:rPr lang="ja-JP" altLang="en-US" sz="1200"/>
              <a:t>’</a:t>
            </a:r>
            <a:r>
              <a:rPr lang="en-US" altLang="ja-JP" sz="1200"/>
              <a:t>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/>
              <a:t>lot</a:t>
            </a:r>
            <a:r>
              <a:rPr lang="en-US" altLang="ja-JP" sz="1200"/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sz="1400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73063" y="4267200"/>
            <a:ext cx="537845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3038" indent="-173038">
              <a:lnSpc>
                <a:spcPct val="85000"/>
              </a:lnSpc>
            </a:pPr>
            <a:endParaRPr lang="en-US" sz="1400">
              <a:latin typeface="Gill Sans MT" pitchFamily="34" charset="0"/>
            </a:endParaRP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/>
              <a:t>If you use these slides (e.g., in a class) that you mention their source (after all, we</a:t>
            </a:r>
            <a:r>
              <a:rPr lang="ja-JP" altLang="en-US" sz="1200"/>
              <a:t>’</a:t>
            </a:r>
            <a:r>
              <a:rPr lang="en-US" altLang="ja-JP" sz="1200"/>
              <a:t>d like people to use our book!)</a:t>
            </a: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/>
              <a:t>If you post any slides on a www site, that you note that they are adapted from (or perhaps identical to) our slides, and note our copyright of this material.</a:t>
            </a:r>
          </a:p>
          <a:p>
            <a:pPr marL="173038" indent="-173038">
              <a:buClr>
                <a:schemeClr val="accent2"/>
              </a:buClr>
              <a:buFont typeface="Wingdings" pitchFamily="2" charset="2"/>
              <a:buChar char="q"/>
            </a:pPr>
            <a:endParaRPr lang="en-US" sz="1200"/>
          </a:p>
          <a:p>
            <a:pPr marL="173038" indent="-173038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sz="1200"/>
              <a:t>Thanks and enjoy!  JFK/KWR</a:t>
            </a:r>
          </a:p>
          <a:p>
            <a:pPr marL="173038" indent="-173038">
              <a:lnSpc>
                <a:spcPct val="85000"/>
              </a:lnSpc>
            </a:pPr>
            <a:endParaRPr lang="en-US" sz="1200"/>
          </a:p>
          <a:p>
            <a:pPr marL="173038" indent="-173038">
              <a:lnSpc>
                <a:spcPct val="85000"/>
              </a:lnSpc>
            </a:pPr>
            <a:r>
              <a:rPr lang="en-US" sz="1200"/>
              <a:t>     All material copyright 1996-2012</a:t>
            </a:r>
          </a:p>
          <a:p>
            <a:pPr marL="173038" indent="-173038">
              <a:lnSpc>
                <a:spcPct val="85000"/>
              </a:lnSpc>
            </a:pPr>
            <a:r>
              <a:rPr lang="en-US" sz="1200"/>
              <a:t>     J.F Kurose and K.W. Ross, All Rights Reserved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8" y="2097088"/>
            <a:ext cx="3656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4" name="Picture 1" descr="6e_cover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2525" y="511175"/>
            <a:ext cx="2306638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69863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ja-JP" sz="3600" smtClean="0">
                <a:ea typeface="ＭＳ Ｐゴシック" pitchFamily="34" charset="-128"/>
              </a:rPr>
              <a:t>Service view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4650" y="1655763"/>
            <a:ext cx="4435475" cy="41052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Infrastructure that provides services to applications:</a:t>
            </a:r>
            <a:endParaRPr lang="en-US" sz="2400" smtClean="0">
              <a:ea typeface="ＭＳ Ｐゴシック" pitchFamily="34" charset="-128"/>
            </a:endParaRPr>
          </a:p>
          <a:p>
            <a:pPr lvl="1" eaLnBrk="1" hangingPunct="1"/>
            <a:r>
              <a:rPr lang="en-US" smtClean="0"/>
              <a:t>Web, VoIP, email, games, e-commerce, social nets, …</a:t>
            </a:r>
          </a:p>
          <a:p>
            <a:pPr eaLnBrk="1" hangingPunct="1"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provides programming interface to apps</a:t>
            </a:r>
          </a:p>
          <a:p>
            <a:pPr lvl="1" eaLnBrk="1" hangingPunct="1"/>
            <a:r>
              <a:rPr lang="en-US" smtClean="0"/>
              <a:t>hooks that allow sending and receiving  app programs to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connect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 to Internet</a:t>
            </a:r>
          </a:p>
          <a:p>
            <a:pPr lvl="1" eaLnBrk="1" hangingPunct="1"/>
            <a:r>
              <a:rPr lang="en-US" smtClean="0"/>
              <a:t>provides service options, analogous to postal service</a:t>
            </a:r>
          </a:p>
        </p:txBody>
      </p:sp>
      <p:pic>
        <p:nvPicPr>
          <p:cNvPr id="19460" name="Picture 64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088" y="782638"/>
            <a:ext cx="6548437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461" name="Group 725"/>
          <p:cNvGrpSpPr>
            <a:grpSpLocks/>
          </p:cNvGrpSpPr>
          <p:nvPr/>
        </p:nvGrpSpPr>
        <p:grpSpPr bwMode="auto">
          <a:xfrm>
            <a:off x="5167313" y="1395413"/>
            <a:ext cx="3551237" cy="4743450"/>
            <a:chOff x="5202238" y="1384300"/>
            <a:chExt cx="3551237" cy="4743450"/>
          </a:xfrm>
        </p:grpSpPr>
        <p:sp>
          <p:nvSpPr>
            <p:cNvPr id="1946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6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981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1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946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5" name="Line 428"/>
            <p:cNvSpPr>
              <a:spLocks noChangeShapeType="1"/>
            </p:cNvSpPr>
            <p:nvPr/>
          </p:nvSpPr>
          <p:spPr bwMode="auto">
            <a:xfrm rot="-5400000">
              <a:off x="7845425" y="5159375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2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Line 430"/>
            <p:cNvSpPr>
              <a:spLocks noChangeShapeType="1"/>
            </p:cNvSpPr>
            <p:nvPr/>
          </p:nvSpPr>
          <p:spPr bwMode="auto">
            <a:xfrm rot="-5400000">
              <a:off x="8177213" y="5116512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8" name="Line 431"/>
            <p:cNvSpPr>
              <a:spLocks noChangeShapeType="1"/>
            </p:cNvSpPr>
            <p:nvPr/>
          </p:nvSpPr>
          <p:spPr bwMode="auto">
            <a:xfrm>
              <a:off x="7358063" y="4697412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432"/>
            <p:cNvSpPr>
              <a:spLocks noChangeShapeType="1"/>
            </p:cNvSpPr>
            <p:nvPr/>
          </p:nvSpPr>
          <p:spPr bwMode="auto">
            <a:xfrm flipV="1">
              <a:off x="6737350" y="4684712"/>
              <a:ext cx="322263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Line 433"/>
            <p:cNvSpPr>
              <a:spLocks noChangeShapeType="1"/>
            </p:cNvSpPr>
            <p:nvPr/>
          </p:nvSpPr>
          <p:spPr bwMode="auto">
            <a:xfrm flipV="1">
              <a:off x="6780213" y="4976812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1" name="Line 435"/>
            <p:cNvSpPr>
              <a:spLocks noChangeShapeType="1"/>
            </p:cNvSpPr>
            <p:nvPr/>
          </p:nvSpPr>
          <p:spPr bwMode="auto">
            <a:xfrm>
              <a:off x="6100763" y="4773612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2" name="Line 436"/>
            <p:cNvSpPr>
              <a:spLocks noChangeShapeType="1"/>
            </p:cNvSpPr>
            <p:nvPr/>
          </p:nvSpPr>
          <p:spPr bwMode="auto">
            <a:xfrm flipV="1">
              <a:off x="5842000" y="4983162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4" name="Line 440"/>
            <p:cNvSpPr>
              <a:spLocks noChangeShapeType="1"/>
            </p:cNvSpPr>
            <p:nvPr/>
          </p:nvSpPr>
          <p:spPr bwMode="auto">
            <a:xfrm flipH="1" flipV="1">
              <a:off x="6588125" y="5097462"/>
              <a:ext cx="74613" cy="173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5" name="Line 441"/>
            <p:cNvSpPr>
              <a:spLocks noChangeShapeType="1"/>
            </p:cNvSpPr>
            <p:nvPr/>
          </p:nvSpPr>
          <p:spPr bwMode="auto">
            <a:xfrm>
              <a:off x="6743700" y="5053012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6" name="Line 443"/>
            <p:cNvSpPr>
              <a:spLocks noChangeShapeType="1"/>
            </p:cNvSpPr>
            <p:nvPr/>
          </p:nvSpPr>
          <p:spPr bwMode="auto">
            <a:xfrm>
              <a:off x="6281738" y="3522662"/>
              <a:ext cx="0" cy="131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8" name="Line 445"/>
            <p:cNvSpPr>
              <a:spLocks noChangeShapeType="1"/>
            </p:cNvSpPr>
            <p:nvPr/>
          </p:nvSpPr>
          <p:spPr bwMode="auto">
            <a:xfrm>
              <a:off x="7405688" y="2665412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0" name="Line 447"/>
            <p:cNvSpPr>
              <a:spLocks noChangeShapeType="1"/>
            </p:cNvSpPr>
            <p:nvPr/>
          </p:nvSpPr>
          <p:spPr bwMode="auto">
            <a:xfrm>
              <a:off x="7942263" y="2560637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6" name="Line 541"/>
            <p:cNvSpPr>
              <a:spLocks noChangeShapeType="1"/>
            </p:cNvSpPr>
            <p:nvPr/>
          </p:nvSpPr>
          <p:spPr bwMode="auto">
            <a:xfrm flipV="1">
              <a:off x="7272338" y="4075112"/>
              <a:ext cx="227012" cy="436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9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981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49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981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49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981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50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980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9501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50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980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80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97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8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8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80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80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0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80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9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9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9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9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9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9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9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07" name="Line 693"/>
            <p:cNvSpPr>
              <a:spLocks noChangeShapeType="1"/>
            </p:cNvSpPr>
            <p:nvPr/>
          </p:nvSpPr>
          <p:spPr bwMode="auto">
            <a:xfrm>
              <a:off x="8345488" y="2855912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0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9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9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9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97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4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4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5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4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97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3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4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4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3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9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3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3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3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3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9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2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2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2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2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9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1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1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1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1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970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71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1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970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70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1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968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969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969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9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51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952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952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952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952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952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965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5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68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68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6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68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6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68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7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67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8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52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962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2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65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65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3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65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3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64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3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64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52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960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60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0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605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0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1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61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61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957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8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8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82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8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8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9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0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0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9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955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5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5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59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6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6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7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6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955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5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53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953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3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3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34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3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4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4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4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4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4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94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E661CC2E-D176-4B97-BE09-0AD499A17629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483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1.1 what </a:t>
            </a:r>
            <a:r>
              <a:rPr lang="en-US" sz="2800" i="1" smtClean="0">
                <a:solidFill>
                  <a:srgbClr val="000099"/>
                </a:solidFill>
              </a:rPr>
              <a:t>is</a:t>
            </a:r>
            <a:r>
              <a:rPr lang="en-US" sz="2800" smtClean="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CC0000"/>
                </a:solidFill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sz="2400" smtClean="0">
                <a:solidFill>
                  <a:srgbClr val="CC0000"/>
                </a:solidFill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1.3 </a:t>
            </a:r>
            <a:r>
              <a:rPr lang="en-US" sz="2800" smtClean="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 smtClean="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1.4 </a:t>
            </a:r>
            <a:r>
              <a:rPr lang="en-US" sz="2800" smtClean="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1.5</a:t>
            </a:r>
            <a:r>
              <a:rPr lang="en-US" sz="2800" smtClean="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1.6</a:t>
            </a:r>
            <a:r>
              <a:rPr lang="en-US" sz="2800" smtClean="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1.7</a:t>
            </a:r>
            <a:r>
              <a:rPr lang="en-US" sz="2800" smtClean="0"/>
              <a:t> history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204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C6E7814F-1416-4FB0-9CD5-8496946EF114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01613"/>
            <a:ext cx="7772400" cy="892175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34" charset="-128"/>
              </a:rPr>
              <a:t>A closer look at network structure: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81125"/>
            <a:ext cx="4203700" cy="104775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network edge:</a:t>
            </a:r>
          </a:p>
          <a:p>
            <a:pPr lvl="1" eaLnBrk="1" hangingPunct="1">
              <a:buSzPct val="75000"/>
            </a:pPr>
            <a:r>
              <a:rPr lang="en-US" smtClean="0">
                <a:ea typeface="ＭＳ Ｐゴシック" pitchFamily="34" charset="-128"/>
              </a:rPr>
              <a:t>hosts: clients and servers</a:t>
            </a:r>
          </a:p>
          <a:p>
            <a:pPr lvl="1" eaLnBrk="1" hangingPunct="1">
              <a:buSzPct val="75000"/>
            </a:pPr>
            <a:r>
              <a:rPr lang="en-US" smtClean="0">
                <a:ea typeface="ＭＳ Ｐゴシック" pitchFamily="34" charset="-128"/>
              </a:rPr>
              <a:t>servers often in data centers</a:t>
            </a:r>
          </a:p>
          <a:p>
            <a:pPr lvl="1" eaLnBrk="1" hangingPunct="1">
              <a:buSzPct val="75000"/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19100" y="3068638"/>
            <a:ext cx="4027488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access networks, physical media:</a:t>
            </a:r>
            <a:r>
              <a:rPr lang="en-US" sz="2800">
                <a:latin typeface="Gill Sans MT" pitchFamily="34" charset="0"/>
              </a:rPr>
              <a:t> wired, wireless communication links</a:t>
            </a:r>
            <a:r>
              <a:rPr lang="en-US" sz="2800">
                <a:solidFill>
                  <a:srgbClr val="FF0000"/>
                </a:solidFill>
                <a:latin typeface="Gill Sans MT" pitchFamily="34" charset="0"/>
              </a:rPr>
              <a:t> </a:t>
            </a:r>
            <a:endParaRPr lang="en-US">
              <a:latin typeface="Gill Sans MT" pitchFamily="34" charset="0"/>
            </a:endParaRP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47675" y="4784725"/>
            <a:ext cx="38100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network core: </a:t>
            </a:r>
          </a:p>
          <a:p>
            <a:pPr marL="628650" lvl="1" indent="-17145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interconnected routers</a:t>
            </a:r>
          </a:p>
          <a:p>
            <a:pPr marL="628650" lvl="1" indent="-17145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endParaRPr lang="en-US">
              <a:latin typeface="Gill Sans MT" pitchFamily="34" charset="0"/>
            </a:endParaRPr>
          </a:p>
        </p:txBody>
      </p:sp>
      <p:pic>
        <p:nvPicPr>
          <p:cNvPr id="21511" name="Picture 544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663" y="8778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12" name="Group 733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151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1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2186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6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151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7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1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2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4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5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4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2186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4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186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4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186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5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2185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1551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155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2185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85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5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2184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5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5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5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5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5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5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2184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4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4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4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4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4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4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2183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3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3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3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3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4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3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2182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2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2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2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3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3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2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81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2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2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2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2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80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1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1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1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1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80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0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0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0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0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0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179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9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9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9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9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178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8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8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8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177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8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176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7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17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6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6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175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76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6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175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75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6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173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174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174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74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56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2157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2157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2157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2157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2157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170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0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73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73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1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73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71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73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2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2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3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57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167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7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70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70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8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70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8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69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8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69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57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165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5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5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55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5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6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6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6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162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3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3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32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3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3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4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4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160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0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0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09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1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1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2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1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160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0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8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158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58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8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584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8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59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59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9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15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77653E04-0412-4E09-8AEE-E2FEF4BAB302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8382000" cy="83502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Access networks and physical media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075" y="1371600"/>
            <a:ext cx="4010025" cy="50101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Q: How to connect end systems to edge router?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residential access nets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institutional access networks (school, company)</a:t>
            </a:r>
          </a:p>
          <a:p>
            <a:pPr eaLnBrk="1" hangingPunct="1">
              <a:spcAft>
                <a:spcPct val="30000"/>
              </a:spcAft>
              <a:buSzPct val="75000"/>
            </a:pPr>
            <a:r>
              <a:rPr lang="en-US" sz="2400" smtClean="0">
                <a:ea typeface="ＭＳ Ｐゴシック" pitchFamily="34" charset="-128"/>
              </a:rPr>
              <a:t>mobile access networks</a:t>
            </a:r>
            <a:endParaRPr lang="en-US" sz="240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keep in mind: 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bandwidth (bits per second) of access network?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shared or dedicated?</a:t>
            </a:r>
          </a:p>
        </p:txBody>
      </p:sp>
      <p:sp>
        <p:nvSpPr>
          <p:cNvPr id="22533" name="Freeform 665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34" name="Group 666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22980" name="Rectangle 667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81" name="AutoShape 668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22535" name="Freeform 669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670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Line 671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Line 672"/>
          <p:cNvSpPr>
            <a:spLocks noChangeShapeType="1"/>
          </p:cNvSpPr>
          <p:nvPr/>
        </p:nvSpPr>
        <p:spPr bwMode="auto">
          <a:xfrm rot="-5400000">
            <a:off x="8177213" y="5116513"/>
            <a:ext cx="0" cy="114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Line 674"/>
          <p:cNvSpPr>
            <a:spLocks noChangeShapeType="1"/>
          </p:cNvSpPr>
          <p:nvPr/>
        </p:nvSpPr>
        <p:spPr bwMode="auto">
          <a:xfrm>
            <a:off x="6100763" y="4776788"/>
            <a:ext cx="217487" cy="1000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675"/>
          <p:cNvSpPr>
            <a:spLocks noChangeShapeType="1"/>
          </p:cNvSpPr>
          <p:nvPr/>
        </p:nvSpPr>
        <p:spPr bwMode="auto">
          <a:xfrm flipV="1">
            <a:off x="5842000" y="5038725"/>
            <a:ext cx="407988" cy="74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678"/>
          <p:cNvSpPr>
            <a:spLocks noChangeShapeType="1"/>
          </p:cNvSpPr>
          <p:nvPr/>
        </p:nvSpPr>
        <p:spPr bwMode="auto">
          <a:xfrm flipH="1">
            <a:off x="6267450" y="5102225"/>
            <a:ext cx="144463" cy="1698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679"/>
          <p:cNvSpPr>
            <a:spLocks noChangeShapeType="1"/>
          </p:cNvSpPr>
          <p:nvPr/>
        </p:nvSpPr>
        <p:spPr bwMode="auto">
          <a:xfrm flipH="1" flipV="1">
            <a:off x="6586538" y="5110163"/>
            <a:ext cx="76200" cy="1635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680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682"/>
          <p:cNvSpPr>
            <a:spLocks noChangeShapeType="1"/>
          </p:cNvSpPr>
          <p:nvPr/>
        </p:nvSpPr>
        <p:spPr bwMode="auto">
          <a:xfrm>
            <a:off x="6284913" y="3551238"/>
            <a:ext cx="0" cy="1063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683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546" name="Picture 684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0388" y="3548063"/>
            <a:ext cx="369887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47" name="Line 685"/>
          <p:cNvSpPr>
            <a:spLocks noChangeShapeType="1"/>
          </p:cNvSpPr>
          <p:nvPr/>
        </p:nvSpPr>
        <p:spPr bwMode="auto">
          <a:xfrm rot="5400000" flipV="1">
            <a:off x="7994650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Line 686"/>
          <p:cNvSpPr>
            <a:spLocks noChangeShapeType="1"/>
          </p:cNvSpPr>
          <p:nvPr/>
        </p:nvSpPr>
        <p:spPr bwMode="auto">
          <a:xfrm flipV="1">
            <a:off x="5894388" y="3733800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549" name="Picture 708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1975" y="3546475"/>
            <a:ext cx="3698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50" name="Freeform 70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1" name="Freeform 710"/>
          <p:cNvSpPr>
            <a:spLocks/>
          </p:cNvSpPr>
          <p:nvPr/>
        </p:nvSpPr>
        <p:spPr bwMode="auto">
          <a:xfrm>
            <a:off x="7023100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Line 71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3" name="Line 71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Line 71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71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71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Line 71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Line 71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9" name="Line 71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71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1" name="Line 720"/>
          <p:cNvSpPr>
            <a:spLocks noChangeShapeType="1"/>
          </p:cNvSpPr>
          <p:nvPr/>
        </p:nvSpPr>
        <p:spPr bwMode="auto">
          <a:xfrm flipV="1">
            <a:off x="7577138" y="2565400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Line 72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3" name="Line 72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Line 72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5" name="Line 724"/>
          <p:cNvSpPr>
            <a:spLocks noChangeShapeType="1"/>
          </p:cNvSpPr>
          <p:nvPr/>
        </p:nvSpPr>
        <p:spPr bwMode="auto">
          <a:xfrm flipH="1">
            <a:off x="7296150" y="2936875"/>
            <a:ext cx="98425" cy="7048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Line 72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7" name="Line 72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Line 72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9" name="Line 728"/>
          <p:cNvSpPr>
            <a:spLocks noChangeShapeType="1"/>
          </p:cNvSpPr>
          <p:nvPr/>
        </p:nvSpPr>
        <p:spPr bwMode="auto">
          <a:xfrm>
            <a:off x="6289675" y="2406650"/>
            <a:ext cx="152400" cy="95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Oval 407"/>
          <p:cNvSpPr>
            <a:spLocks noChangeArrowheads="1"/>
          </p:cNvSpPr>
          <p:nvPr/>
        </p:nvSpPr>
        <p:spPr bwMode="auto">
          <a:xfrm>
            <a:off x="6354763" y="2565400"/>
            <a:ext cx="387350" cy="95250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2571" name="Rectangle 410"/>
          <p:cNvSpPr>
            <a:spLocks noChangeArrowheads="1"/>
          </p:cNvSpPr>
          <p:nvPr/>
        </p:nvSpPr>
        <p:spPr bwMode="auto">
          <a:xfrm>
            <a:off x="6354763" y="2555875"/>
            <a:ext cx="388937" cy="58738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2572" name="Oval 411"/>
          <p:cNvSpPr>
            <a:spLocks noChangeArrowheads="1"/>
          </p:cNvSpPr>
          <p:nvPr/>
        </p:nvSpPr>
        <p:spPr bwMode="auto">
          <a:xfrm>
            <a:off x="6353175" y="2490788"/>
            <a:ext cx="387350" cy="11112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22573" name="Group 732"/>
          <p:cNvGrpSpPr>
            <a:grpSpLocks/>
          </p:cNvGrpSpPr>
          <p:nvPr/>
        </p:nvGrpSpPr>
        <p:grpSpPr bwMode="auto">
          <a:xfrm>
            <a:off x="6430963" y="2519363"/>
            <a:ext cx="219075" cy="52387"/>
            <a:chOff x="2468" y="1332"/>
            <a:chExt cx="310" cy="60"/>
          </a:xfrm>
        </p:grpSpPr>
        <p:sp>
          <p:nvSpPr>
            <p:cNvPr id="22978" name="Freeform 733"/>
            <p:cNvSpPr>
              <a:spLocks/>
            </p:cNvSpPr>
            <p:nvPr/>
          </p:nvSpPr>
          <p:spPr bwMode="auto">
            <a:xfrm>
              <a:off x="2468" y="1332"/>
              <a:ext cx="310" cy="60"/>
            </a:xfrm>
            <a:custGeom>
              <a:avLst/>
              <a:gdLst>
                <a:gd name="T0" fmla="*/ 0 w 310"/>
                <a:gd name="T1" fmla="*/ 60 h 60"/>
                <a:gd name="T2" fmla="*/ 96 w 310"/>
                <a:gd name="T3" fmla="*/ 60 h 60"/>
                <a:gd name="T4" fmla="*/ 192 w 310"/>
                <a:gd name="T5" fmla="*/ 0 h 60"/>
                <a:gd name="T6" fmla="*/ 310 w 31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60"/>
                <a:gd name="T14" fmla="*/ 310 w 310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60">
                  <a:moveTo>
                    <a:pt x="0" y="60"/>
                  </a:moveTo>
                  <a:lnTo>
                    <a:pt x="96" y="60"/>
                  </a:lnTo>
                  <a:lnTo>
                    <a:pt x="192" y="0"/>
                  </a:lnTo>
                  <a:lnTo>
                    <a:pt x="310" y="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79" name="Freeform 734"/>
            <p:cNvSpPr>
              <a:spLocks/>
            </p:cNvSpPr>
            <p:nvPr/>
          </p:nvSpPr>
          <p:spPr bwMode="auto">
            <a:xfrm>
              <a:off x="2482" y="1332"/>
              <a:ext cx="282" cy="60"/>
            </a:xfrm>
            <a:custGeom>
              <a:avLst/>
              <a:gdLst>
                <a:gd name="T0" fmla="*/ 0 w 282"/>
                <a:gd name="T1" fmla="*/ 0 h 60"/>
                <a:gd name="T2" fmla="*/ 96 w 282"/>
                <a:gd name="T3" fmla="*/ 0 h 60"/>
                <a:gd name="T4" fmla="*/ 192 w 282"/>
                <a:gd name="T5" fmla="*/ 60 h 60"/>
                <a:gd name="T6" fmla="*/ 282 w 28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2"/>
                <a:gd name="T13" fmla="*/ 0 h 60"/>
                <a:gd name="T14" fmla="*/ 282 w 28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2" h="60">
                  <a:moveTo>
                    <a:pt x="0" y="0"/>
                  </a:moveTo>
                  <a:lnTo>
                    <a:pt x="96" y="0"/>
                  </a:lnTo>
                  <a:lnTo>
                    <a:pt x="192" y="60"/>
                  </a:lnTo>
                  <a:lnTo>
                    <a:pt x="282" y="6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74" name="Line 735"/>
          <p:cNvSpPr>
            <a:spLocks noChangeShapeType="1"/>
          </p:cNvSpPr>
          <p:nvPr/>
        </p:nvSpPr>
        <p:spPr bwMode="auto">
          <a:xfrm>
            <a:off x="6354763" y="2543175"/>
            <a:ext cx="0" cy="746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5" name="Line 736"/>
          <p:cNvSpPr>
            <a:spLocks noChangeShapeType="1"/>
          </p:cNvSpPr>
          <p:nvPr/>
        </p:nvSpPr>
        <p:spPr bwMode="auto">
          <a:xfrm>
            <a:off x="6740525" y="2546350"/>
            <a:ext cx="0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76" name="Group 737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2297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7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7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73" name="Group 741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76" name="Freeform 74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77" name="Freeform 74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74" name="Line 744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75" name="Line 745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7" name="Group 746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2296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6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6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65" name="Group 75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68" name="Freeform 75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9" name="Freeform 75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66" name="Line 75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67" name="Line 75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8" name="Group 755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2295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5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5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57" name="Group 75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60" name="Freeform 76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1" name="Freeform 76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58" name="Line 76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59" name="Line 76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9" name="Group 764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2294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4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4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49" name="Group 76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52" name="Freeform 76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53" name="Freeform 77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50" name="Line 77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51" name="Line 77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0" name="Group 773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2293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3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4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41" name="Group 77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44" name="Freeform 77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45" name="Freeform 77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42" name="Line 78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43" name="Line 78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81" name="Line 782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82" name="Group 783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2293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3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3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33" name="Group 78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36" name="Freeform 78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37" name="Freeform 78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34" name="Line 79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35" name="Line 79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3" name="Group 792"/>
          <p:cNvGrpSpPr>
            <a:grpSpLocks/>
          </p:cNvGrpSpPr>
          <p:nvPr/>
        </p:nvGrpSpPr>
        <p:grpSpPr bwMode="auto">
          <a:xfrm>
            <a:off x="7397750" y="3911600"/>
            <a:ext cx="492125" cy="206375"/>
            <a:chOff x="4334" y="1470"/>
            <a:chExt cx="246" cy="107"/>
          </a:xfrm>
        </p:grpSpPr>
        <p:sp>
          <p:nvSpPr>
            <p:cNvPr id="229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25" name="Group 79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28" name="Freeform 79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9" name="Freeform 79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26" name="Line 79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27" name="Line 80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4" name="Group 80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229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17" name="Group 80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20" name="Freeform 80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1" name="Freeform 80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18" name="Line 80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19" name="Line 80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5" name="Group 81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229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09" name="Group 81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12" name="Freeform 81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13" name="Freeform 81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10" name="Line 81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11" name="Line 81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6" name="Group 81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228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8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01" name="Group 82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04" name="Freeform 82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05" name="Freeform 82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02" name="Line 82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03" name="Line 82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7" name="Group 82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228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8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8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893" name="Group 83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896" name="Freeform 8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97" name="Freeform 8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894" name="Line 83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95" name="Line 83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8" name="Group 837"/>
          <p:cNvGrpSpPr>
            <a:grpSpLocks/>
          </p:cNvGrpSpPr>
          <p:nvPr/>
        </p:nvGrpSpPr>
        <p:grpSpPr bwMode="auto">
          <a:xfrm>
            <a:off x="6024563" y="1744663"/>
            <a:ext cx="517525" cy="508000"/>
            <a:chOff x="2922" y="1424"/>
            <a:chExt cx="326" cy="320"/>
          </a:xfrm>
        </p:grpSpPr>
        <p:sp>
          <p:nvSpPr>
            <p:cNvPr id="22882" name="Oval 838"/>
            <p:cNvSpPr>
              <a:spLocks noChangeArrowheads="1"/>
            </p:cNvSpPr>
            <p:nvPr/>
          </p:nvSpPr>
          <p:spPr bwMode="auto">
            <a:xfrm>
              <a:off x="2922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883" name="Group 839"/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22885" name="Oval 84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6" name="Oval 84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7" name="Oval 84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8" name="Oval 84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9" name="Freeform 844"/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 w="19050" cmpd="sng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884" name="Freeform 845"/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0"/>
                <a:gd name="T31" fmla="*/ 0 h 956"/>
                <a:gd name="T32" fmla="*/ 1180 w 1180"/>
                <a:gd name="T33" fmla="*/ 956 h 9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33CCFF"/>
            </a:solidFill>
            <a:ln w="190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9" name="Group 846"/>
          <p:cNvGrpSpPr>
            <a:grpSpLocks/>
          </p:cNvGrpSpPr>
          <p:nvPr/>
        </p:nvGrpSpPr>
        <p:grpSpPr bwMode="auto">
          <a:xfrm>
            <a:off x="6138863" y="1989138"/>
            <a:ext cx="282575" cy="477837"/>
            <a:chOff x="3748" y="1253"/>
            <a:chExt cx="178" cy="301"/>
          </a:xfrm>
        </p:grpSpPr>
        <p:sp>
          <p:nvSpPr>
            <p:cNvPr id="22866" name="Line 270"/>
            <p:cNvSpPr>
              <a:spLocks noChangeShapeType="1"/>
            </p:cNvSpPr>
            <p:nvPr/>
          </p:nvSpPr>
          <p:spPr bwMode="auto">
            <a:xfrm flipH="1">
              <a:off x="3748" y="1276"/>
              <a:ext cx="89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7" name="Line 271"/>
            <p:cNvSpPr>
              <a:spLocks noChangeShapeType="1"/>
            </p:cNvSpPr>
            <p:nvPr/>
          </p:nvSpPr>
          <p:spPr bwMode="auto">
            <a:xfrm>
              <a:off x="3837" y="1276"/>
              <a:ext cx="89" cy="2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8" name="Line 272"/>
            <p:cNvSpPr>
              <a:spLocks noChangeShapeType="1"/>
            </p:cNvSpPr>
            <p:nvPr/>
          </p:nvSpPr>
          <p:spPr bwMode="auto">
            <a:xfrm>
              <a:off x="3748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9" name="Line 273"/>
            <p:cNvSpPr>
              <a:spLocks noChangeShapeType="1"/>
            </p:cNvSpPr>
            <p:nvPr/>
          </p:nvSpPr>
          <p:spPr bwMode="auto">
            <a:xfrm flipH="1">
              <a:off x="3837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0" name="Line 274"/>
            <p:cNvSpPr>
              <a:spLocks noChangeShapeType="1"/>
            </p:cNvSpPr>
            <p:nvPr/>
          </p:nvSpPr>
          <p:spPr bwMode="auto">
            <a:xfrm>
              <a:off x="3837" y="128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1" name="Line 275"/>
            <p:cNvSpPr>
              <a:spLocks noChangeShapeType="1"/>
            </p:cNvSpPr>
            <p:nvPr/>
          </p:nvSpPr>
          <p:spPr bwMode="auto">
            <a:xfrm flipV="1">
              <a:off x="3748" y="1501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2" name="Line 276"/>
            <p:cNvSpPr>
              <a:spLocks noChangeShapeType="1"/>
            </p:cNvSpPr>
            <p:nvPr/>
          </p:nvSpPr>
          <p:spPr bwMode="auto">
            <a:xfrm flipH="1" flipV="1">
              <a:off x="3837" y="1501"/>
              <a:ext cx="89" cy="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3" name="Line 277"/>
            <p:cNvSpPr>
              <a:spLocks noChangeShapeType="1"/>
            </p:cNvSpPr>
            <p:nvPr/>
          </p:nvSpPr>
          <p:spPr bwMode="auto">
            <a:xfrm>
              <a:off x="3786" y="1418"/>
              <a:ext cx="51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4" name="Line 278"/>
            <p:cNvSpPr>
              <a:spLocks noChangeShapeType="1"/>
            </p:cNvSpPr>
            <p:nvPr/>
          </p:nvSpPr>
          <p:spPr bwMode="auto">
            <a:xfrm flipV="1">
              <a:off x="3837" y="1418"/>
              <a:ext cx="54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5" name="Line 279"/>
            <p:cNvSpPr>
              <a:spLocks noChangeShapeType="1"/>
            </p:cNvSpPr>
            <p:nvPr/>
          </p:nvSpPr>
          <p:spPr bwMode="auto">
            <a:xfrm>
              <a:off x="3768" y="1455"/>
              <a:ext cx="66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6" name="Line 280"/>
            <p:cNvSpPr>
              <a:spLocks noChangeShapeType="1"/>
            </p:cNvSpPr>
            <p:nvPr/>
          </p:nvSpPr>
          <p:spPr bwMode="auto">
            <a:xfrm flipV="1">
              <a:off x="3837" y="1461"/>
              <a:ext cx="6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7" name="Line 281"/>
            <p:cNvSpPr>
              <a:spLocks noChangeShapeType="1"/>
            </p:cNvSpPr>
            <p:nvPr/>
          </p:nvSpPr>
          <p:spPr bwMode="auto">
            <a:xfrm flipV="1">
              <a:off x="3837" y="1381"/>
              <a:ext cx="34" cy="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8" name="Line 282"/>
            <p:cNvSpPr>
              <a:spLocks noChangeShapeType="1"/>
            </p:cNvSpPr>
            <p:nvPr/>
          </p:nvSpPr>
          <p:spPr bwMode="auto">
            <a:xfrm flipV="1">
              <a:off x="3837" y="1329"/>
              <a:ext cx="21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9" name="Line 283"/>
            <p:cNvSpPr>
              <a:spLocks noChangeShapeType="1"/>
            </p:cNvSpPr>
            <p:nvPr/>
          </p:nvSpPr>
          <p:spPr bwMode="auto">
            <a:xfrm>
              <a:off x="3798" y="1377"/>
              <a:ext cx="4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80" name="Line 284"/>
            <p:cNvSpPr>
              <a:spLocks noChangeShapeType="1"/>
            </p:cNvSpPr>
            <p:nvPr/>
          </p:nvSpPr>
          <p:spPr bwMode="auto">
            <a:xfrm>
              <a:off x="3817" y="1327"/>
              <a:ext cx="24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81" name="Oval 862"/>
            <p:cNvSpPr>
              <a:spLocks noChangeArrowheads="1"/>
            </p:cNvSpPr>
            <p:nvPr/>
          </p:nvSpPr>
          <p:spPr bwMode="auto">
            <a:xfrm>
              <a:off x="3821" y="1253"/>
              <a:ext cx="30" cy="2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590" name="Group 863"/>
          <p:cNvGrpSpPr>
            <a:grpSpLocks/>
          </p:cNvGrpSpPr>
          <p:nvPr/>
        </p:nvGrpSpPr>
        <p:grpSpPr bwMode="auto">
          <a:xfrm>
            <a:off x="5318125" y="1997075"/>
            <a:ext cx="519113" cy="128588"/>
            <a:chOff x="2199" y="955"/>
            <a:chExt cx="2547" cy="506"/>
          </a:xfrm>
        </p:grpSpPr>
        <p:sp>
          <p:nvSpPr>
            <p:cNvPr id="22860" name="Freeform 86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1" name="Freeform 86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2" name="Freeform 86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3" name="Freeform 86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4" name="Freeform 86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5" name="Freeform 86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1" name="Group 870"/>
          <p:cNvGrpSpPr>
            <a:grpSpLocks/>
          </p:cNvGrpSpPr>
          <p:nvPr/>
        </p:nvGrpSpPr>
        <p:grpSpPr bwMode="auto">
          <a:xfrm>
            <a:off x="5541963" y="1539875"/>
            <a:ext cx="519112" cy="128588"/>
            <a:chOff x="2199" y="955"/>
            <a:chExt cx="2547" cy="506"/>
          </a:xfrm>
        </p:grpSpPr>
        <p:sp>
          <p:nvSpPr>
            <p:cNvPr id="22854" name="Freeform 87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5" name="Freeform 87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6" name="Freeform 87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7" name="Freeform 87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8" name="Freeform 87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9" name="Freeform 87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92" name="Line 877"/>
          <p:cNvSpPr>
            <a:spLocks noChangeShapeType="1"/>
          </p:cNvSpPr>
          <p:nvPr/>
        </p:nvSpPr>
        <p:spPr bwMode="auto">
          <a:xfrm flipH="1" flipV="1">
            <a:off x="5626100" y="2027238"/>
            <a:ext cx="39688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93" name="Group 885"/>
          <p:cNvGrpSpPr>
            <a:grpSpLocks/>
          </p:cNvGrpSpPr>
          <p:nvPr/>
        </p:nvGrpSpPr>
        <p:grpSpPr bwMode="auto">
          <a:xfrm>
            <a:off x="5392738" y="3527425"/>
            <a:ext cx="519112" cy="128588"/>
            <a:chOff x="2199" y="955"/>
            <a:chExt cx="2547" cy="506"/>
          </a:xfrm>
        </p:grpSpPr>
        <p:sp>
          <p:nvSpPr>
            <p:cNvPr id="22848" name="Freeform 886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9" name="Freeform 887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0" name="Freeform 888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1" name="Freeform 889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2" name="Freeform 890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3" name="Freeform 891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94" name="Line 892"/>
          <p:cNvSpPr>
            <a:spLocks noChangeShapeType="1"/>
          </p:cNvSpPr>
          <p:nvPr/>
        </p:nvSpPr>
        <p:spPr bwMode="auto">
          <a:xfrm>
            <a:off x="5778500" y="3119438"/>
            <a:ext cx="20638" cy="5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95" name="Group 893"/>
          <p:cNvGrpSpPr>
            <a:grpSpLocks/>
          </p:cNvGrpSpPr>
          <p:nvPr/>
        </p:nvGrpSpPr>
        <p:grpSpPr bwMode="auto">
          <a:xfrm>
            <a:off x="7007225" y="5005388"/>
            <a:ext cx="519113" cy="128587"/>
            <a:chOff x="2199" y="955"/>
            <a:chExt cx="2547" cy="506"/>
          </a:xfrm>
        </p:grpSpPr>
        <p:sp>
          <p:nvSpPr>
            <p:cNvPr id="22842" name="Freeform 89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3" name="Freeform 89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4" name="Freeform 89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5" name="Freeform 89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6" name="Freeform 89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7" name="Freeform 89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6" name="Group 900"/>
          <p:cNvGrpSpPr>
            <a:grpSpLocks/>
          </p:cNvGrpSpPr>
          <p:nvPr/>
        </p:nvGrpSpPr>
        <p:grpSpPr bwMode="auto">
          <a:xfrm>
            <a:off x="7245350" y="5429250"/>
            <a:ext cx="519113" cy="128588"/>
            <a:chOff x="2199" y="955"/>
            <a:chExt cx="2547" cy="506"/>
          </a:xfrm>
        </p:grpSpPr>
        <p:sp>
          <p:nvSpPr>
            <p:cNvPr id="22836" name="Freeform 90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7" name="Freeform 90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8" name="Freeform 90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9" name="Freeform 90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0" name="Freeform 90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1" name="Freeform 90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7" name="Group 907"/>
          <p:cNvGrpSpPr>
            <a:grpSpLocks/>
          </p:cNvGrpSpPr>
          <p:nvPr/>
        </p:nvGrpSpPr>
        <p:grpSpPr bwMode="auto">
          <a:xfrm>
            <a:off x="6821488" y="5408613"/>
            <a:ext cx="519112" cy="128587"/>
            <a:chOff x="2199" y="955"/>
            <a:chExt cx="2547" cy="506"/>
          </a:xfrm>
        </p:grpSpPr>
        <p:sp>
          <p:nvSpPr>
            <p:cNvPr id="22830" name="Freeform 908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1" name="Freeform 909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2" name="Freeform 910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3" name="Freeform 911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4" name="Freeform 912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5" name="Freeform 913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598" name="Picture 915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9625" y="5056188"/>
            <a:ext cx="43338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99" name="Picture 916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00" name="Line 918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601" name="Group 919"/>
          <p:cNvGrpSpPr>
            <a:grpSpLocks/>
          </p:cNvGrpSpPr>
          <p:nvPr/>
        </p:nvGrpSpPr>
        <p:grpSpPr bwMode="auto">
          <a:xfrm flipH="1">
            <a:off x="5775325" y="4533900"/>
            <a:ext cx="414338" cy="373063"/>
            <a:chOff x="2839" y="3501"/>
            <a:chExt cx="755" cy="803"/>
          </a:xfrm>
        </p:grpSpPr>
        <p:pic>
          <p:nvPicPr>
            <p:cNvPr id="22828" name="Picture 920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9" name="Freeform 92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2" name="Group 922"/>
          <p:cNvGrpSpPr>
            <a:grpSpLocks/>
          </p:cNvGrpSpPr>
          <p:nvPr/>
        </p:nvGrpSpPr>
        <p:grpSpPr bwMode="auto">
          <a:xfrm flipH="1">
            <a:off x="5457825" y="4954588"/>
            <a:ext cx="482600" cy="406400"/>
            <a:chOff x="2839" y="3501"/>
            <a:chExt cx="755" cy="803"/>
          </a:xfrm>
        </p:grpSpPr>
        <p:pic>
          <p:nvPicPr>
            <p:cNvPr id="22826" name="Picture 923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7" name="Freeform 92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3" name="Group 925"/>
          <p:cNvGrpSpPr>
            <a:grpSpLocks/>
          </p:cNvGrpSpPr>
          <p:nvPr/>
        </p:nvGrpSpPr>
        <p:grpSpPr bwMode="auto">
          <a:xfrm flipH="1">
            <a:off x="5935663" y="5256213"/>
            <a:ext cx="427037" cy="349250"/>
            <a:chOff x="2839" y="3501"/>
            <a:chExt cx="755" cy="803"/>
          </a:xfrm>
        </p:grpSpPr>
        <p:pic>
          <p:nvPicPr>
            <p:cNvPr id="22824" name="Picture 926" descr="desktop_computer_stylized_medium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5" name="Freeform 927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4" name="Group 928"/>
          <p:cNvGrpSpPr>
            <a:grpSpLocks/>
          </p:cNvGrpSpPr>
          <p:nvPr/>
        </p:nvGrpSpPr>
        <p:grpSpPr bwMode="auto">
          <a:xfrm>
            <a:off x="6550025" y="5238750"/>
            <a:ext cx="427038" cy="350838"/>
            <a:chOff x="2839" y="3501"/>
            <a:chExt cx="755" cy="803"/>
          </a:xfrm>
        </p:grpSpPr>
        <p:pic>
          <p:nvPicPr>
            <p:cNvPr id="22822" name="Picture 929" descr="desktop_computer_stylized_medium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3" name="Freeform 930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2605" name="Picture 931" descr="car_icon_smal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42063" y="1720850"/>
            <a:ext cx="8493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606" name="Group 932"/>
          <p:cNvGrpSpPr>
            <a:grpSpLocks/>
          </p:cNvGrpSpPr>
          <p:nvPr/>
        </p:nvGrpSpPr>
        <p:grpSpPr bwMode="auto">
          <a:xfrm>
            <a:off x="5618163" y="1558925"/>
            <a:ext cx="415925" cy="373063"/>
            <a:chOff x="2756" y="1866"/>
            <a:chExt cx="462" cy="463"/>
          </a:xfrm>
        </p:grpSpPr>
        <p:pic>
          <p:nvPicPr>
            <p:cNvPr id="22820" name="Picture 933" descr="iphone_stylized_small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821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56" y="1866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607" name="Picture 936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505777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608" name="Group 938"/>
          <p:cNvGrpSpPr>
            <a:grpSpLocks/>
          </p:cNvGrpSpPr>
          <p:nvPr/>
        </p:nvGrpSpPr>
        <p:grpSpPr bwMode="auto">
          <a:xfrm>
            <a:off x="8240713" y="5002213"/>
            <a:ext cx="227012" cy="481012"/>
            <a:chOff x="4140" y="429"/>
            <a:chExt cx="1425" cy="2396"/>
          </a:xfrm>
        </p:grpSpPr>
        <p:sp>
          <p:nvSpPr>
            <p:cNvPr id="22788" name="Freeform 9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9" name="Rectangle 940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90" name="Freeform 9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1" name="Freeform 9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2" name="Rectangle 943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3" name="Group 9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2818" name="AutoShape 94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9" name="AutoShape 946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4" name="Rectangle 947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5" name="Group 9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2816" name="AutoShape 949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7" name="AutoShape 950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6" name="Rectangle 951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97" name="Rectangle 952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8" name="Group 9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14" name="AutoShape 954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5" name="AutoShape 955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9" name="Freeform 9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800" name="Group 9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812" name="AutoShape 958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3" name="AutoShape 959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801" name="Rectangle 960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2" name="Freeform 9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3" name="Freeform 9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4" name="Oval 963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5" name="Freeform 9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6" name="AutoShape 965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7" name="AutoShape 966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8" name="Oval 967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9" name="Oval 968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2810" name="Oval 969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11" name="Rectangle 970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609" name="Group 971"/>
          <p:cNvGrpSpPr>
            <a:grpSpLocks/>
          </p:cNvGrpSpPr>
          <p:nvPr/>
        </p:nvGrpSpPr>
        <p:grpSpPr bwMode="auto">
          <a:xfrm>
            <a:off x="7924800" y="5303838"/>
            <a:ext cx="227013" cy="481012"/>
            <a:chOff x="4140" y="429"/>
            <a:chExt cx="1425" cy="2396"/>
          </a:xfrm>
        </p:grpSpPr>
        <p:sp>
          <p:nvSpPr>
            <p:cNvPr id="22756" name="Freeform 97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7" name="Rectangle 973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58" name="Freeform 97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9" name="Freeform 97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0" name="Rectangle 976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1" name="Group 97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2786" name="AutoShape 97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7" name="AutoShape 979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2" name="Rectangle 980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3" name="Group 98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2784" name="AutoShape 982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5" name="AutoShape 983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4" name="Rectangle 984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65" name="Rectangle 985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6" name="Group 98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782" name="AutoShape 987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3" name="AutoShape 988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7" name="Freeform 98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68" name="Group 99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780" name="AutoShape 991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1" name="AutoShape 992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9" name="Rectangle 993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0" name="Freeform 99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1" name="Freeform 99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2" name="Oval 996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3" name="Freeform 99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4" name="AutoShape 998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5" name="AutoShape 999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6" name="Oval 1000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7" name="Oval 1001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2778" name="Oval 1002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9" name="Rectangle 1003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610" name="Group 1004"/>
          <p:cNvGrpSpPr>
            <a:grpSpLocks/>
          </p:cNvGrpSpPr>
          <p:nvPr/>
        </p:nvGrpSpPr>
        <p:grpSpPr bwMode="auto">
          <a:xfrm>
            <a:off x="5302250" y="2043113"/>
            <a:ext cx="534988" cy="407987"/>
            <a:chOff x="877" y="1008"/>
            <a:chExt cx="2747" cy="2591"/>
          </a:xfrm>
        </p:grpSpPr>
        <p:pic>
          <p:nvPicPr>
            <p:cNvPr id="22733" name="Picture 1005" descr="antenna_stylized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734" name="Picture 1006" descr="laptop_keyboard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5" name="Freeform 1007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2736" name="Picture 1008" descr="screen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7" name="Freeform 1009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8" name="Freeform 1010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9" name="Freeform 1011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0" name="Freeform 1012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1" name="Freeform 1013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2" name="Freeform 1014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43" name="Group 1015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2750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1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2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3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4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5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44" name="Freeform 1022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5" name="Freeform 1023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6" name="Freeform 1024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7" name="Freeform 1025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8" name="Freeform 1026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9" name="Freeform 1027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611" name="Picture 1030" descr="laptop_keyboard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09064" flipH="1">
            <a:off x="6897688" y="57356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12" name="Freeform 1031"/>
          <p:cNvSpPr>
            <a:spLocks/>
          </p:cNvSpPr>
          <p:nvPr/>
        </p:nvSpPr>
        <p:spPr bwMode="auto">
          <a:xfrm>
            <a:off x="7026275" y="55800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13" name="Picture 1032" descr="screen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42150" y="55848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14" name="Freeform 1033"/>
          <p:cNvSpPr>
            <a:spLocks/>
          </p:cNvSpPr>
          <p:nvPr/>
        </p:nvSpPr>
        <p:spPr bwMode="auto">
          <a:xfrm>
            <a:off x="7083425" y="5573713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Freeform 1034"/>
          <p:cNvSpPr>
            <a:spLocks/>
          </p:cNvSpPr>
          <p:nvPr/>
        </p:nvSpPr>
        <p:spPr bwMode="auto">
          <a:xfrm>
            <a:off x="7024688" y="5573713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Freeform 1035"/>
          <p:cNvSpPr>
            <a:spLocks/>
          </p:cNvSpPr>
          <p:nvPr/>
        </p:nvSpPr>
        <p:spPr bwMode="auto">
          <a:xfrm>
            <a:off x="7267575" y="5602288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7" name="Freeform 1036"/>
          <p:cNvSpPr>
            <a:spLocks/>
          </p:cNvSpPr>
          <p:nvPr/>
        </p:nvSpPr>
        <p:spPr bwMode="auto">
          <a:xfrm>
            <a:off x="7023100" y="57261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Freeform 1037"/>
          <p:cNvSpPr>
            <a:spLocks/>
          </p:cNvSpPr>
          <p:nvPr/>
        </p:nvSpPr>
        <p:spPr bwMode="auto">
          <a:xfrm>
            <a:off x="7275513" y="5603875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9" name="Freeform 1038"/>
          <p:cNvSpPr>
            <a:spLocks/>
          </p:cNvSpPr>
          <p:nvPr/>
        </p:nvSpPr>
        <p:spPr bwMode="auto">
          <a:xfrm>
            <a:off x="7023100" y="57356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20" name="Group 1039"/>
          <p:cNvGrpSpPr>
            <a:grpSpLocks/>
          </p:cNvGrpSpPr>
          <p:nvPr/>
        </p:nvGrpSpPr>
        <p:grpSpPr bwMode="auto">
          <a:xfrm>
            <a:off x="7019925" y="5800725"/>
            <a:ext cx="87313" cy="38100"/>
            <a:chOff x="1740" y="2642"/>
            <a:chExt cx="752" cy="327"/>
          </a:xfrm>
        </p:grpSpPr>
        <p:sp>
          <p:nvSpPr>
            <p:cNvPr id="22727" name="Freeform 1040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8" name="Freeform 1041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9" name="Freeform 1042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0" name="Freeform 1043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1" name="Freeform 1044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2" name="Freeform 1045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21" name="Freeform 1046"/>
          <p:cNvSpPr>
            <a:spLocks/>
          </p:cNvSpPr>
          <p:nvPr/>
        </p:nvSpPr>
        <p:spPr bwMode="auto">
          <a:xfrm>
            <a:off x="7169150" y="5807075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2" name="Freeform 1047"/>
          <p:cNvSpPr>
            <a:spLocks/>
          </p:cNvSpPr>
          <p:nvPr/>
        </p:nvSpPr>
        <p:spPr bwMode="auto">
          <a:xfrm>
            <a:off x="6897688" y="5813425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3" name="Freeform 1048"/>
          <p:cNvSpPr>
            <a:spLocks/>
          </p:cNvSpPr>
          <p:nvPr/>
        </p:nvSpPr>
        <p:spPr bwMode="auto">
          <a:xfrm>
            <a:off x="6899275" y="5799138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4" name="Freeform 1049"/>
          <p:cNvSpPr>
            <a:spLocks/>
          </p:cNvSpPr>
          <p:nvPr/>
        </p:nvSpPr>
        <p:spPr bwMode="auto">
          <a:xfrm>
            <a:off x="6899275" y="57388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5" name="Freeform 1050"/>
          <p:cNvSpPr>
            <a:spLocks/>
          </p:cNvSpPr>
          <p:nvPr/>
        </p:nvSpPr>
        <p:spPr bwMode="auto">
          <a:xfrm>
            <a:off x="6907213" y="5802313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6" name="Freeform 1051"/>
          <p:cNvSpPr>
            <a:spLocks/>
          </p:cNvSpPr>
          <p:nvPr/>
        </p:nvSpPr>
        <p:spPr bwMode="auto">
          <a:xfrm flipV="1">
            <a:off x="7164388" y="5797550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27" name="Picture 1054" descr="laptop_keyboard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109064" flipH="1">
            <a:off x="5581650" y="3290888"/>
            <a:ext cx="363538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28" name="Freeform 1055"/>
          <p:cNvSpPr>
            <a:spLocks/>
          </p:cNvSpPr>
          <p:nvPr/>
        </p:nvSpPr>
        <p:spPr bwMode="auto">
          <a:xfrm>
            <a:off x="5702300" y="3135313"/>
            <a:ext cx="292100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29" name="Picture 1056" descr="screen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716588" y="3140075"/>
            <a:ext cx="2667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0" name="Freeform 1057"/>
          <p:cNvSpPr>
            <a:spLocks/>
          </p:cNvSpPr>
          <p:nvPr/>
        </p:nvSpPr>
        <p:spPr bwMode="auto">
          <a:xfrm>
            <a:off x="5756275" y="3128963"/>
            <a:ext cx="247650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1" name="Freeform 1058"/>
          <p:cNvSpPr>
            <a:spLocks/>
          </p:cNvSpPr>
          <p:nvPr/>
        </p:nvSpPr>
        <p:spPr bwMode="auto">
          <a:xfrm>
            <a:off x="5700713" y="3128963"/>
            <a:ext cx="68262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2" name="Freeform 1059"/>
          <p:cNvSpPr>
            <a:spLocks/>
          </p:cNvSpPr>
          <p:nvPr/>
        </p:nvSpPr>
        <p:spPr bwMode="auto">
          <a:xfrm>
            <a:off x="5927725" y="3157538"/>
            <a:ext cx="74613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3" name="Freeform 1060"/>
          <p:cNvSpPr>
            <a:spLocks/>
          </p:cNvSpPr>
          <p:nvPr/>
        </p:nvSpPr>
        <p:spPr bwMode="auto">
          <a:xfrm>
            <a:off x="5699125" y="3281363"/>
            <a:ext cx="27146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4" name="Freeform 1061"/>
          <p:cNvSpPr>
            <a:spLocks/>
          </p:cNvSpPr>
          <p:nvPr/>
        </p:nvSpPr>
        <p:spPr bwMode="auto">
          <a:xfrm>
            <a:off x="5935663" y="3159125"/>
            <a:ext cx="69850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5" name="Freeform 1062"/>
          <p:cNvSpPr>
            <a:spLocks/>
          </p:cNvSpPr>
          <p:nvPr/>
        </p:nvSpPr>
        <p:spPr bwMode="auto">
          <a:xfrm>
            <a:off x="5699125" y="3290888"/>
            <a:ext cx="242888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36" name="Group 1063"/>
          <p:cNvGrpSpPr>
            <a:grpSpLocks/>
          </p:cNvGrpSpPr>
          <p:nvPr/>
        </p:nvGrpSpPr>
        <p:grpSpPr bwMode="auto">
          <a:xfrm>
            <a:off x="5695950" y="3355975"/>
            <a:ext cx="80963" cy="38100"/>
            <a:chOff x="1740" y="2642"/>
            <a:chExt cx="752" cy="327"/>
          </a:xfrm>
        </p:grpSpPr>
        <p:sp>
          <p:nvSpPr>
            <p:cNvPr id="22721" name="Freeform 1064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2" name="Freeform 1065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3" name="Freeform 1066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4" name="Freeform 1067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5" name="Freeform 1068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6" name="Freeform 1069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37" name="Freeform 1070"/>
          <p:cNvSpPr>
            <a:spLocks/>
          </p:cNvSpPr>
          <p:nvPr/>
        </p:nvSpPr>
        <p:spPr bwMode="auto">
          <a:xfrm>
            <a:off x="5835650" y="3362325"/>
            <a:ext cx="10001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8" name="Freeform 1071"/>
          <p:cNvSpPr>
            <a:spLocks/>
          </p:cNvSpPr>
          <p:nvPr/>
        </p:nvSpPr>
        <p:spPr bwMode="auto">
          <a:xfrm>
            <a:off x="5583238" y="3368675"/>
            <a:ext cx="254000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9" name="Freeform 1072"/>
          <p:cNvSpPr>
            <a:spLocks/>
          </p:cNvSpPr>
          <p:nvPr/>
        </p:nvSpPr>
        <p:spPr bwMode="auto">
          <a:xfrm>
            <a:off x="5583238" y="3354388"/>
            <a:ext cx="1587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0" name="Freeform 1073"/>
          <p:cNvSpPr>
            <a:spLocks/>
          </p:cNvSpPr>
          <p:nvPr/>
        </p:nvSpPr>
        <p:spPr bwMode="auto">
          <a:xfrm>
            <a:off x="5583238" y="3294063"/>
            <a:ext cx="117475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1" name="Freeform 1074"/>
          <p:cNvSpPr>
            <a:spLocks/>
          </p:cNvSpPr>
          <p:nvPr/>
        </p:nvSpPr>
        <p:spPr bwMode="auto">
          <a:xfrm>
            <a:off x="5591175" y="3357563"/>
            <a:ext cx="241300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2" name="Freeform 1075"/>
          <p:cNvSpPr>
            <a:spLocks/>
          </p:cNvSpPr>
          <p:nvPr/>
        </p:nvSpPr>
        <p:spPr bwMode="auto">
          <a:xfrm flipV="1">
            <a:off x="5830888" y="3352800"/>
            <a:ext cx="9842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43" name="Group 1076"/>
          <p:cNvGrpSpPr>
            <a:grpSpLocks/>
          </p:cNvGrpSpPr>
          <p:nvPr/>
        </p:nvGrpSpPr>
        <p:grpSpPr bwMode="auto">
          <a:xfrm flipH="1">
            <a:off x="5940425" y="3222625"/>
            <a:ext cx="414338" cy="373063"/>
            <a:chOff x="2839" y="3501"/>
            <a:chExt cx="755" cy="803"/>
          </a:xfrm>
        </p:grpSpPr>
        <p:pic>
          <p:nvPicPr>
            <p:cNvPr id="22719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20" name="Freeform 107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2644" name="Picture 1081" descr="laptop_keyboard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09064" flipH="1">
            <a:off x="7329488" y="56721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45" name="Freeform 1082"/>
          <p:cNvSpPr>
            <a:spLocks/>
          </p:cNvSpPr>
          <p:nvPr/>
        </p:nvSpPr>
        <p:spPr bwMode="auto">
          <a:xfrm>
            <a:off x="7458075" y="55165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46" name="Picture 1083" descr="screen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473950" y="55213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47" name="Freeform 1084"/>
          <p:cNvSpPr>
            <a:spLocks/>
          </p:cNvSpPr>
          <p:nvPr/>
        </p:nvSpPr>
        <p:spPr bwMode="auto">
          <a:xfrm>
            <a:off x="7515225" y="5510213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8" name="Freeform 1085"/>
          <p:cNvSpPr>
            <a:spLocks/>
          </p:cNvSpPr>
          <p:nvPr/>
        </p:nvSpPr>
        <p:spPr bwMode="auto">
          <a:xfrm>
            <a:off x="7456488" y="5510213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9" name="Freeform 1086"/>
          <p:cNvSpPr>
            <a:spLocks/>
          </p:cNvSpPr>
          <p:nvPr/>
        </p:nvSpPr>
        <p:spPr bwMode="auto">
          <a:xfrm>
            <a:off x="7699375" y="5538788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0" name="Freeform 1087"/>
          <p:cNvSpPr>
            <a:spLocks/>
          </p:cNvSpPr>
          <p:nvPr/>
        </p:nvSpPr>
        <p:spPr bwMode="auto">
          <a:xfrm>
            <a:off x="7454900" y="56626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1" name="Freeform 1088"/>
          <p:cNvSpPr>
            <a:spLocks/>
          </p:cNvSpPr>
          <p:nvPr/>
        </p:nvSpPr>
        <p:spPr bwMode="auto">
          <a:xfrm>
            <a:off x="7707313" y="5540375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2" name="Freeform 1089"/>
          <p:cNvSpPr>
            <a:spLocks/>
          </p:cNvSpPr>
          <p:nvPr/>
        </p:nvSpPr>
        <p:spPr bwMode="auto">
          <a:xfrm>
            <a:off x="7454900" y="56721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53" name="Group 1090"/>
          <p:cNvGrpSpPr>
            <a:grpSpLocks/>
          </p:cNvGrpSpPr>
          <p:nvPr/>
        </p:nvGrpSpPr>
        <p:grpSpPr bwMode="auto">
          <a:xfrm>
            <a:off x="7451725" y="5737225"/>
            <a:ext cx="87313" cy="38100"/>
            <a:chOff x="1740" y="2642"/>
            <a:chExt cx="752" cy="327"/>
          </a:xfrm>
        </p:grpSpPr>
        <p:sp>
          <p:nvSpPr>
            <p:cNvPr id="22713" name="Freeform 1091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4" name="Freeform 1092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5" name="Freeform 1093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6" name="Freeform 1094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7" name="Freeform 1095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Freeform 1096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54" name="Freeform 1097"/>
          <p:cNvSpPr>
            <a:spLocks/>
          </p:cNvSpPr>
          <p:nvPr/>
        </p:nvSpPr>
        <p:spPr bwMode="auto">
          <a:xfrm>
            <a:off x="7600950" y="5743575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5" name="Freeform 1098"/>
          <p:cNvSpPr>
            <a:spLocks/>
          </p:cNvSpPr>
          <p:nvPr/>
        </p:nvSpPr>
        <p:spPr bwMode="auto">
          <a:xfrm>
            <a:off x="7329488" y="5749925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6" name="Freeform 1099"/>
          <p:cNvSpPr>
            <a:spLocks/>
          </p:cNvSpPr>
          <p:nvPr/>
        </p:nvSpPr>
        <p:spPr bwMode="auto">
          <a:xfrm>
            <a:off x="7331075" y="5735638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7" name="Freeform 1100"/>
          <p:cNvSpPr>
            <a:spLocks/>
          </p:cNvSpPr>
          <p:nvPr/>
        </p:nvSpPr>
        <p:spPr bwMode="auto">
          <a:xfrm>
            <a:off x="7331075" y="56753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8" name="Freeform 1101"/>
          <p:cNvSpPr>
            <a:spLocks/>
          </p:cNvSpPr>
          <p:nvPr/>
        </p:nvSpPr>
        <p:spPr bwMode="auto">
          <a:xfrm>
            <a:off x="7339013" y="5738813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9" name="Freeform 1102"/>
          <p:cNvSpPr>
            <a:spLocks/>
          </p:cNvSpPr>
          <p:nvPr/>
        </p:nvSpPr>
        <p:spPr bwMode="auto">
          <a:xfrm flipV="1">
            <a:off x="7596188" y="5734050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60" name="Group 1103"/>
          <p:cNvGrpSpPr>
            <a:grpSpLocks/>
          </p:cNvGrpSpPr>
          <p:nvPr/>
        </p:nvGrpSpPr>
        <p:grpSpPr bwMode="auto">
          <a:xfrm>
            <a:off x="6351588" y="2493963"/>
            <a:ext cx="390525" cy="169862"/>
            <a:chOff x="4650" y="1129"/>
            <a:chExt cx="246" cy="95"/>
          </a:xfrm>
        </p:grpSpPr>
        <p:sp>
          <p:nvSpPr>
            <p:cNvPr id="227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7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7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708" name="Group 1107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2711" name="Freeform 110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2" name="Freeform 110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09" name="Line 1110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Line 1111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1" name="Group 1112"/>
          <p:cNvGrpSpPr>
            <a:grpSpLocks/>
          </p:cNvGrpSpPr>
          <p:nvPr/>
        </p:nvGrpSpPr>
        <p:grpSpPr bwMode="auto">
          <a:xfrm>
            <a:off x="6051550" y="3641725"/>
            <a:ext cx="390525" cy="169863"/>
            <a:chOff x="4650" y="1129"/>
            <a:chExt cx="246" cy="95"/>
          </a:xfrm>
        </p:grpSpPr>
        <p:sp>
          <p:nvSpPr>
            <p:cNvPr id="22697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98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99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700" name="Group 1116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2703" name="Freeform 111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4" name="Freeform 111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01" name="Line 1119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Line 1120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2" name="Group 878"/>
          <p:cNvGrpSpPr>
            <a:grpSpLocks/>
          </p:cNvGrpSpPr>
          <p:nvPr/>
        </p:nvGrpSpPr>
        <p:grpSpPr bwMode="auto">
          <a:xfrm>
            <a:off x="5529263" y="3016250"/>
            <a:ext cx="519112" cy="128588"/>
            <a:chOff x="2199" y="955"/>
            <a:chExt cx="2547" cy="506"/>
          </a:xfrm>
        </p:grpSpPr>
        <p:sp>
          <p:nvSpPr>
            <p:cNvPr id="22691" name="Freeform 879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Freeform 880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3" name="Freeform 881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4" name="Freeform 882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5" name="Freeform 883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6" name="Freeform 884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3" name="Group 1121"/>
          <p:cNvGrpSpPr>
            <a:grpSpLocks/>
          </p:cNvGrpSpPr>
          <p:nvPr/>
        </p:nvGrpSpPr>
        <p:grpSpPr bwMode="auto">
          <a:xfrm>
            <a:off x="6248400" y="4852988"/>
            <a:ext cx="617538" cy="247650"/>
            <a:chOff x="2356" y="1300"/>
            <a:chExt cx="555" cy="194"/>
          </a:xfrm>
        </p:grpSpPr>
        <p:sp>
          <p:nvSpPr>
            <p:cNvPr id="2268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8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8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86" name="Group 112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89" name="Freeform 112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0" name="Freeform 112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87" name="Line 1128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8" name="Line 1129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4" name="Group 1130"/>
          <p:cNvGrpSpPr>
            <a:grpSpLocks/>
          </p:cNvGrpSpPr>
          <p:nvPr/>
        </p:nvGrpSpPr>
        <p:grpSpPr bwMode="auto">
          <a:xfrm>
            <a:off x="6969125" y="4510088"/>
            <a:ext cx="617538" cy="247650"/>
            <a:chOff x="2356" y="1300"/>
            <a:chExt cx="555" cy="194"/>
          </a:xfrm>
        </p:grpSpPr>
        <p:sp>
          <p:nvSpPr>
            <p:cNvPr id="2267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7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7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78" name="Group 113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81" name="Freeform 113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2" name="Freeform 113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79" name="Line 1137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Line 1138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5" name="Group 1139"/>
          <p:cNvGrpSpPr>
            <a:grpSpLocks/>
          </p:cNvGrpSpPr>
          <p:nvPr/>
        </p:nvGrpSpPr>
        <p:grpSpPr bwMode="auto">
          <a:xfrm>
            <a:off x="7585075" y="4811713"/>
            <a:ext cx="617538" cy="247650"/>
            <a:chOff x="2356" y="1300"/>
            <a:chExt cx="555" cy="194"/>
          </a:xfrm>
        </p:grpSpPr>
        <p:sp>
          <p:nvSpPr>
            <p:cNvPr id="2266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6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6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70" name="Group 1143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73" name="Freeform 114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4" name="Freeform 114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71" name="Line 1146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2" name="Line 1147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52362A9B-35AB-4ED7-987F-28235CDF1048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52" name="Picture 4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860425"/>
            <a:ext cx="7313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Title 41"/>
          <p:cNvSpPr>
            <a:spLocks noGrp="1"/>
          </p:cNvSpPr>
          <p:nvPr>
            <p:ph type="title" idx="4294967295"/>
          </p:nvPr>
        </p:nvSpPr>
        <p:spPr>
          <a:xfrm>
            <a:off x="403225" y="228600"/>
            <a:ext cx="7772400" cy="83502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Access net: digital subscriber line (DSL)</a:t>
            </a:r>
          </a:p>
        </p:txBody>
      </p:sp>
      <p:sp>
        <p:nvSpPr>
          <p:cNvPr id="2054" name="Freeform 3"/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Oval 9"/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56" name="Oval 12"/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57" name="Line 15"/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8" name="Line 16"/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9" name="Rectangle 44"/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60" name="Text Box 45"/>
          <p:cNvSpPr txBox="1">
            <a:spLocks noChangeArrowheads="1"/>
          </p:cNvSpPr>
          <p:nvPr/>
        </p:nvSpPr>
        <p:spPr bwMode="auto">
          <a:xfrm>
            <a:off x="4040188" y="1476375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central office</a:t>
            </a:r>
          </a:p>
        </p:txBody>
      </p:sp>
      <p:grpSp>
        <p:nvGrpSpPr>
          <p:cNvPr id="2061" name="Group 137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2105" name="Freeform 28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61522650 w 765"/>
                <a:gd name="T1" fmla="*/ 217100 h 459"/>
                <a:gd name="T2" fmla="*/ 109931650 w 765"/>
                <a:gd name="T3" fmla="*/ 1530851 h 459"/>
                <a:gd name="T4" fmla="*/ 36489765 w 765"/>
                <a:gd name="T5" fmla="*/ 2198925 h 459"/>
                <a:gd name="T6" fmla="*/ 5338454 w 765"/>
                <a:gd name="T7" fmla="*/ 7366530 h 459"/>
                <a:gd name="T8" fmla="*/ 68604569 w 765"/>
                <a:gd name="T9" fmla="*/ 9731492 h 459"/>
                <a:gd name="T10" fmla="*/ 132048900 w 765"/>
                <a:gd name="T11" fmla="*/ 9348337 h 459"/>
                <a:gd name="T12" fmla="*/ 222601875 w 765"/>
                <a:gd name="T13" fmla="*/ 9731492 h 459"/>
                <a:gd name="T14" fmla="*/ 266083751 w 765"/>
                <a:gd name="T15" fmla="*/ 9517793 h 459"/>
                <a:gd name="T16" fmla="*/ 286711394 w 765"/>
                <a:gd name="T17" fmla="*/ 8160626 h 459"/>
                <a:gd name="T18" fmla="*/ 285930419 w 765"/>
                <a:gd name="T19" fmla="*/ 3463665 h 459"/>
                <a:gd name="T20" fmla="*/ 252333826 w 765"/>
                <a:gd name="T21" fmla="*/ 751481 h 459"/>
                <a:gd name="T22" fmla="*/ 161522650 w 765"/>
                <a:gd name="T23" fmla="*/ 21710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6" name="Line 31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7" name="Line 32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8" name="Line 33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9" name="Line 34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0" name="Line 35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1" name="Line 36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12" name="Group 37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21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45" name="Group 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48" name="Freeform 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9" name="Freeform 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46" name="Line 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7" name="Line 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3" name="Group 46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213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3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3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37" name="Group 5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40" name="Freeform 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1" name="Freeform 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38" name="Line 5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9" name="Line 5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4" name="Group 55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212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29" name="Group 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32" name="Freeform 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3" name="Freeform 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30" name="Line 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" name="Line 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5" name="Group 64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211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1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21" name="Group 6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24" name="Freeform 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5" name="Freeform 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22" name="Line 7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Line 7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16" name="Line 73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7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ISP</a:t>
              </a:r>
            </a:p>
          </p:txBody>
        </p:sp>
      </p:grpSp>
      <p:sp>
        <p:nvSpPr>
          <p:cNvPr id="2062" name="Line 14"/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63" name="Text Box 17"/>
          <p:cNvSpPr txBox="1">
            <a:spLocks noChangeArrowheads="1"/>
          </p:cNvSpPr>
          <p:nvPr/>
        </p:nvSpPr>
        <p:spPr bwMode="auto">
          <a:xfrm>
            <a:off x="5942013" y="1530350"/>
            <a:ext cx="107473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/>
              <a:t>telephone</a:t>
            </a:r>
          </a:p>
          <a:p>
            <a:pPr>
              <a:lnSpc>
                <a:spcPct val="85000"/>
              </a:lnSpc>
            </a:pPr>
            <a:r>
              <a:rPr lang="en-US" sz="1600"/>
              <a:t>network</a:t>
            </a:r>
          </a:p>
        </p:txBody>
      </p:sp>
      <p:grpSp>
        <p:nvGrpSpPr>
          <p:cNvPr id="2064" name="Group 108"/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2099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0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1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2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4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65" name="Text Box 115"/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/>
              <a:t>DSLAM</a:t>
            </a:r>
          </a:p>
        </p:txBody>
      </p:sp>
      <p:grpSp>
        <p:nvGrpSpPr>
          <p:cNvPr id="2066" name="Group 118"/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2097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8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67" name="Freeform 119"/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" name="Line 120"/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" name="Freeform 123"/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777875" y="2441575"/>
            <a:ext cx="3117850" cy="1611313"/>
            <a:chOff x="490" y="1538"/>
            <a:chExt cx="1964" cy="1015"/>
          </a:xfrm>
        </p:grpSpPr>
        <p:sp>
          <p:nvSpPr>
            <p:cNvPr id="2095" name="Text Box 124"/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>
                  <a:solidFill>
                    <a:srgbClr val="CC0000"/>
                  </a:solidFill>
                </a:rPr>
                <a:t>dedicated </a:t>
              </a:r>
              <a:r>
                <a:rPr lang="en-US" sz="1600" i="1"/>
                <a:t>line to central office</a:t>
              </a:r>
            </a:p>
          </p:txBody>
        </p:sp>
        <p:sp>
          <p:nvSpPr>
            <p:cNvPr id="2096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0" y="3995738"/>
            <a:ext cx="91186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>
              <a:solidFill>
                <a:srgbClr val="FF0000"/>
              </a:solidFill>
              <a:latin typeface="Comic Sans MS" pitchFamily="66" charset="0"/>
            </a:endParaRP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use </a:t>
            </a: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existing</a:t>
            </a:r>
            <a:r>
              <a:rPr lang="en-US">
                <a:latin typeface="Gill Sans MT" pitchFamily="34" charset="0"/>
              </a:rPr>
              <a:t> telephone line to central office DSLAM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data over DSL phone line goes to Internet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voice over DSL phone line goes to telephone net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&lt; 2.5 Mbps upstream transmission rate (typically &lt; 1 Mbps)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&lt; 24 Mbps downstream transmission rate (typically &lt; 10 Mbps)</a:t>
            </a:r>
          </a:p>
        </p:txBody>
      </p:sp>
      <p:sp>
        <p:nvSpPr>
          <p:cNvPr id="2072" name="Rectangle 90"/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3" name="Line 7"/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74" name="Text Box 39"/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DSL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075" name="Text Box 41"/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076" name="Group 94"/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2089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0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1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2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3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4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77" name="AutoShape 102"/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8" name="Rectangle 103"/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9" name="Freeform 104"/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p:oleObj spid="_x0000_s2050" name="Clip" r:id="rId4" imgW="681706" imgH="480401" progId="">
              <p:embed/>
            </p:oleObj>
          </a:graphicData>
        </a:graphic>
      </p:graphicFrame>
      <p:sp>
        <p:nvSpPr>
          <p:cNvPr id="2080" name="Line 130"/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81" name="AutoShape 131"/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3678238" y="2867025"/>
            <a:ext cx="1323975" cy="1174750"/>
            <a:chOff x="2317" y="1806"/>
            <a:chExt cx="834" cy="740"/>
          </a:xfrm>
        </p:grpSpPr>
        <p:sp>
          <p:nvSpPr>
            <p:cNvPr id="2087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8" name="Text Box 133"/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multiplexer</a:t>
              </a:r>
            </a:p>
          </p:txBody>
        </p:sp>
      </p:grpSp>
      <p:grpSp>
        <p:nvGrpSpPr>
          <p:cNvPr id="2083" name="Group 141"/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2085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6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1034C443-B4E6-4B9A-8C92-E89BE52C06DC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3555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cable network</a:t>
            </a:r>
          </a:p>
        </p:txBody>
      </p:sp>
      <p:sp>
        <p:nvSpPr>
          <p:cNvPr id="23556" name="Rectangle 60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3558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3559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3560" name="Group 64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23716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7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8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9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0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1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61" name="AutoShape 72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Rectangle 73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Freeform 74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95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3565" name="Picture 96" descr="t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66" name="Group 117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3700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701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702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0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704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710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1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2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3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4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5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705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06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07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8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709" name="Picture 115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7" name="Group 118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3684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85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86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8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88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94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5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6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7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8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9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89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90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91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2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93" name="Picture 134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8" name="Group 135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3668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69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70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7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72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78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79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0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1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2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3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73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74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75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6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77" name="Picture 151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9" name="Group 152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3652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53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54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5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56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62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3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4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5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6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7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57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58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59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0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61" name="Picture 168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3570" name="Line 169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3571" name="Group 170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3636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37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38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3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40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46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7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8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9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50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51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41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42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43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4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45" name="Picture 186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3572" name="Text Box 204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3573" name="Line 205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06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07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Freeform 208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Freeform 209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8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3579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cable headend</a:t>
            </a:r>
          </a:p>
        </p:txBody>
      </p:sp>
      <p:sp>
        <p:nvSpPr>
          <p:cNvPr id="23580" name="Freeform 216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Freeform 217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2" name="Line 218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3" name="Line 219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4" name="Freeform 220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5" name="Freeform 221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6" name="AutoShape 225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23632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3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4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5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23602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600"/>
                <a:t>Channels</a:t>
              </a:r>
            </a:p>
          </p:txBody>
        </p:sp>
        <p:sp>
          <p:nvSpPr>
            <p:cNvPr id="23603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4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5" name="Text Box 46"/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6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7" name="Text Box 48"/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8" name="Text Box 49"/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9" name="Text Box 50"/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0" name="Text Box 51"/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1" name="Text Box 52"/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2" name="Text Box 53"/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A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A</a:t>
              </a:r>
            </a:p>
          </p:txBody>
        </p:sp>
        <p:sp>
          <p:nvSpPr>
            <p:cNvPr id="23613" name="Text Box 54"/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A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A</a:t>
              </a:r>
            </a:p>
          </p:txBody>
        </p:sp>
        <p:sp>
          <p:nvSpPr>
            <p:cNvPr id="23614" name="Text Box 55"/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C</a:t>
              </a:r>
            </a:p>
            <a:p>
              <a:pPr algn="ctr" eaLnBrk="1" hangingPunct="1"/>
              <a:r>
                <a:rPr lang="en-US" sz="1000"/>
                <a:t>O</a:t>
              </a:r>
            </a:p>
            <a:p>
              <a:pPr algn="ctr" eaLnBrk="1" hangingPunct="1"/>
              <a:r>
                <a:rPr lang="en-US" sz="1000"/>
                <a:t>N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R</a:t>
              </a:r>
            </a:p>
            <a:p>
              <a:pPr algn="ctr" eaLnBrk="1" hangingPunct="1"/>
              <a:r>
                <a:rPr lang="en-US" sz="1000"/>
                <a:t>O</a:t>
              </a:r>
            </a:p>
            <a:p>
              <a:pPr algn="ctr" eaLnBrk="1" hangingPunct="1"/>
              <a:r>
                <a:rPr lang="en-US" sz="1000"/>
                <a:t>L</a:t>
              </a:r>
            </a:p>
          </p:txBody>
        </p:sp>
        <p:sp>
          <p:nvSpPr>
            <p:cNvPr id="23615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6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7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8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9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0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1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2" name="Text Box 63"/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1</a:t>
              </a:r>
            </a:p>
          </p:txBody>
        </p:sp>
        <p:sp>
          <p:nvSpPr>
            <p:cNvPr id="23623" name="Text Box 64"/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2</a:t>
              </a:r>
            </a:p>
          </p:txBody>
        </p:sp>
        <p:sp>
          <p:nvSpPr>
            <p:cNvPr id="23624" name="Text Box 65"/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3</a:t>
              </a:r>
            </a:p>
          </p:txBody>
        </p:sp>
        <p:sp>
          <p:nvSpPr>
            <p:cNvPr id="23625" name="Text Box 66"/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4</a:t>
              </a:r>
            </a:p>
          </p:txBody>
        </p:sp>
        <p:sp>
          <p:nvSpPr>
            <p:cNvPr id="23626" name="Text Box 67"/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5</a:t>
              </a:r>
            </a:p>
          </p:txBody>
        </p:sp>
        <p:sp>
          <p:nvSpPr>
            <p:cNvPr id="23627" name="Text Box 68"/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6</a:t>
              </a:r>
            </a:p>
          </p:txBody>
        </p:sp>
        <p:sp>
          <p:nvSpPr>
            <p:cNvPr id="23628" name="Text Box 69"/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7</a:t>
              </a:r>
            </a:p>
          </p:txBody>
        </p:sp>
        <p:sp>
          <p:nvSpPr>
            <p:cNvPr id="23629" name="Text Box 70"/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8</a:t>
              </a:r>
            </a:p>
          </p:txBody>
        </p:sp>
        <p:sp>
          <p:nvSpPr>
            <p:cNvPr id="23630" name="Text Box 71"/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9</a:t>
              </a:r>
            </a:p>
          </p:txBody>
        </p:sp>
        <p:sp>
          <p:nvSpPr>
            <p:cNvPr id="23631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23596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23598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23600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3601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97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rot="10800000"/>
            <a:lstStyle/>
            <a:p>
              <a:endParaRPr lang="en-US"/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787400" y="5545138"/>
            <a:ext cx="747553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frequency division multiplexing:</a:t>
            </a:r>
            <a:r>
              <a:rPr lang="en-US">
                <a:latin typeface="Gill Sans MT" pitchFamily="34" charset="0"/>
              </a:rPr>
              <a:t> different channels transmitted</a:t>
            </a:r>
          </a:p>
          <a:p>
            <a:pPr>
              <a:lnSpc>
                <a:spcPct val="85000"/>
              </a:lnSpc>
            </a:pPr>
            <a:r>
              <a:rPr lang="en-US">
                <a:latin typeface="Gill Sans MT" pitchFamily="34" charset="0"/>
              </a:rPr>
              <a:t>in different frequency bands</a:t>
            </a:r>
          </a:p>
        </p:txBody>
      </p:sp>
      <p:pic>
        <p:nvPicPr>
          <p:cNvPr id="23591" name="Picture 325" descr="underline_base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92" name="Group 326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23594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5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5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3E80A1C0-DC88-42AE-A99E-1663FF46D0F6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06400" y="2290763"/>
            <a:ext cx="3092450" cy="1417637"/>
            <a:chOff x="256" y="1443"/>
            <a:chExt cx="1948" cy="893"/>
          </a:xfrm>
        </p:grpSpPr>
        <p:sp>
          <p:nvSpPr>
            <p:cNvPr id="24755" name="Text Box 6"/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frequencies over </a:t>
              </a:r>
              <a:r>
                <a:rPr lang="en-US" sz="1600" i="1">
                  <a:solidFill>
                    <a:srgbClr val="CC0000"/>
                  </a:solidFill>
                </a:rPr>
                <a:t>shared </a:t>
              </a:r>
              <a:r>
                <a:rPr lang="en-US" sz="1600" i="1"/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distribution network</a:t>
              </a:r>
            </a:p>
          </p:txBody>
        </p:sp>
        <p:sp>
          <p:nvSpPr>
            <p:cNvPr id="24756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80" name="Rectangle 9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4582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4583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4584" name="Group 13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24749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0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1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2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3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4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85" name="AutoShape 21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Rectangle 22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Freeform 23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24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589" name="Picture 25" descr="t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90" name="Group 26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4733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34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35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3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37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43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4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5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6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7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8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38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39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0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1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42" name="Picture 42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1" name="Group 43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4717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18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19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21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27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28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29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0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1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2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22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23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4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5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26" name="Picture 59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2" name="Group 60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4701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02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03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05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11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2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3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4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5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6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06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07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8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9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10" name="Picture 76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3" name="Group 77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4685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686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687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8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689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695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6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7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8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9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00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690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691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92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3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694" name="Picture 93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4594" name="Line 94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4595" name="Group 95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4669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670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671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673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679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0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1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2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3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4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674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675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6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7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678" name="Picture 111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4596" name="Text Box 112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4597" name="Line 113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8" name="Line 114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9" name="Line 115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0" name="Freeform 116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Freeform 117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2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4603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cable headend</a:t>
            </a:r>
          </a:p>
        </p:txBody>
      </p:sp>
      <p:sp>
        <p:nvSpPr>
          <p:cNvPr id="24604" name="Freeform 120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Freeform 121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6" name="Line 122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7" name="Line 123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Freeform 124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9" name="Freeform 125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10" name="Text Box 126"/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/>
              <a:t>CMTS</a:t>
            </a:r>
          </a:p>
        </p:txBody>
      </p:sp>
      <p:sp>
        <p:nvSpPr>
          <p:cNvPr id="24611" name="AutoShape 127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12" name="Group 128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24624" name="Freeform 129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61522650 w 765"/>
                <a:gd name="T1" fmla="*/ 217100 h 459"/>
                <a:gd name="T2" fmla="*/ 109931650 w 765"/>
                <a:gd name="T3" fmla="*/ 1530851 h 459"/>
                <a:gd name="T4" fmla="*/ 36489765 w 765"/>
                <a:gd name="T5" fmla="*/ 2198925 h 459"/>
                <a:gd name="T6" fmla="*/ 5338454 w 765"/>
                <a:gd name="T7" fmla="*/ 7366530 h 459"/>
                <a:gd name="T8" fmla="*/ 68604569 w 765"/>
                <a:gd name="T9" fmla="*/ 9731492 h 459"/>
                <a:gd name="T10" fmla="*/ 132048900 w 765"/>
                <a:gd name="T11" fmla="*/ 9348337 h 459"/>
                <a:gd name="T12" fmla="*/ 222601875 w 765"/>
                <a:gd name="T13" fmla="*/ 9731492 h 459"/>
                <a:gd name="T14" fmla="*/ 266083751 w 765"/>
                <a:gd name="T15" fmla="*/ 9517793 h 459"/>
                <a:gd name="T16" fmla="*/ 286711394 w 765"/>
                <a:gd name="T17" fmla="*/ 8160626 h 459"/>
                <a:gd name="T18" fmla="*/ 285930419 w 765"/>
                <a:gd name="T19" fmla="*/ 3463665 h 459"/>
                <a:gd name="T20" fmla="*/ 252333826 w 765"/>
                <a:gd name="T21" fmla="*/ 751481 h 459"/>
                <a:gd name="T22" fmla="*/ 161522650 w 765"/>
                <a:gd name="T23" fmla="*/ 21710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5" name="Line 130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6" name="Line 131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7" name="Line 132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8" name="Line 133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9" name="Line 134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0" name="Line 135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631" name="Group 136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246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64" name="Group 14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67" name="Freeform 1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68" name="Freeform 1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65" name="Line 14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6" name="Line 14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2" name="Group 145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2465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5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5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56" name="Group 14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59" name="Freeform 1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60" name="Freeform 1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57" name="Line 15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8" name="Line 15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3" name="Group 154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2464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4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4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48" name="Group 15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51" name="Freeform 1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52" name="Freeform 1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49" name="Line 16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0" name="Line 16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4" name="Group 163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2463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3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3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40" name="Group 16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43" name="Freeform 1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44" name="Freeform 1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41" name="Line 17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42" name="Line 17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635" name="Line 172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6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ISP</a:t>
              </a:r>
            </a:p>
          </p:txBody>
        </p:sp>
      </p:grpSp>
      <p:sp>
        <p:nvSpPr>
          <p:cNvPr id="24613" name="Freeform 174"/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24622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3" name="Text Box 177"/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termination system</a:t>
              </a:r>
            </a:p>
          </p:txBody>
        </p:sp>
      </p:grpSp>
      <p:sp>
        <p:nvSpPr>
          <p:cNvPr id="24615" name="Rectangle 3"/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HFC: hybrid fiber coax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asymmetric: up to 30Mbps downstream transmission rate, 2 Mbps upstream transmission rate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network </a:t>
            </a:r>
            <a:r>
              <a:rPr lang="en-US">
                <a:latin typeface="Gill Sans MT" pitchFamily="34" charset="0"/>
              </a:rPr>
              <a:t>of cable, fiber attaches homes to ISP router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homes </a:t>
            </a: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share access network</a:t>
            </a:r>
            <a:r>
              <a:rPr lang="en-US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en-US">
                <a:latin typeface="Gill Sans MT" pitchFamily="34" charset="0"/>
              </a:rPr>
              <a:t>to cable headend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unlike DSL, which has dedicated access to central office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None/>
            </a:pPr>
            <a:endParaRPr lang="en-US" sz="2000">
              <a:latin typeface="Gill Sans MT" pitchFamily="34" charset="0"/>
            </a:endParaRPr>
          </a:p>
        </p:txBody>
      </p:sp>
      <p:sp>
        <p:nvSpPr>
          <p:cNvPr id="24616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cable network</a:t>
            </a:r>
          </a:p>
        </p:txBody>
      </p:sp>
      <p:pic>
        <p:nvPicPr>
          <p:cNvPr id="24617" name="Picture 180" descr="underline_base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618" name="Group 181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24620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621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46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7B3010CC-5896-4CFF-9E2E-FA2B8BA7358C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5603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home network</a:t>
            </a:r>
          </a:p>
        </p:txBody>
      </p:sp>
      <p:pic>
        <p:nvPicPr>
          <p:cNvPr id="25604" name="Picture 8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AutoShape 99"/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to/from headend or central office</a:t>
            </a:r>
          </a:p>
        </p:txBody>
      </p:sp>
      <p:sp>
        <p:nvSpPr>
          <p:cNvPr id="25607" name="Rectangle 87"/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08" name="Group 105"/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25677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25680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1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2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3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4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5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678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79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9" name="Group 107"/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2566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67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567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5672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5675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6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73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74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10" name="Line 116"/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5611" name="Group 119"/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25667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68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612" name="Line 122"/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25665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cable or DSL modem</a:t>
              </a:r>
            </a:p>
          </p:txBody>
        </p:sp>
        <p:sp>
          <p:nvSpPr>
            <p:cNvPr id="25666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4060825" y="3695700"/>
            <a:ext cx="2593975" cy="1778000"/>
            <a:chOff x="2558" y="2328"/>
            <a:chExt cx="1634" cy="1120"/>
          </a:xfrm>
        </p:grpSpPr>
        <p:sp>
          <p:nvSpPr>
            <p:cNvPr id="25663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router, firewall, NAT</a:t>
              </a:r>
            </a:p>
          </p:txBody>
        </p:sp>
        <p:sp>
          <p:nvSpPr>
            <p:cNvPr id="25664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3605213" y="4576763"/>
            <a:ext cx="2927350" cy="1392237"/>
            <a:chOff x="2062" y="2532"/>
            <a:chExt cx="1844" cy="1210"/>
          </a:xfrm>
        </p:grpSpPr>
        <p:sp>
          <p:nvSpPr>
            <p:cNvPr id="25661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62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wired Ethernet (100 Mbps)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423863" y="3725863"/>
            <a:ext cx="1966912" cy="2043112"/>
            <a:chOff x="267" y="2347"/>
            <a:chExt cx="1239" cy="1287"/>
          </a:xfrm>
        </p:grpSpPr>
        <p:sp>
          <p:nvSpPr>
            <p:cNvPr id="25659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60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/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sz="1800"/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2000"/>
              <a:t>wireless</a:t>
            </a:r>
          </a:p>
          <a:p>
            <a:pPr algn="r"/>
            <a:r>
              <a:rPr lang="en-US" sz="2000"/>
              <a:t>devices</a:t>
            </a:r>
          </a:p>
        </p:txBody>
      </p:sp>
      <p:grpSp>
        <p:nvGrpSpPr>
          <p:cNvPr id="25618" name="Group 143"/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25657" name="Picture 144" descr="iphone_stylized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58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619" name="Line 146"/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25655" name="Text Box 148"/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/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/>
                <a:t>in single box</a:t>
              </a:r>
            </a:p>
          </p:txBody>
        </p:sp>
        <p:sp>
          <p:nvSpPr>
            <p:cNvPr id="25656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22" name="Group 151"/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25632" name="Picture 152" descr="antenna_stylize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33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4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35" name="Picture 155" descr="scree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6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0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42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5649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0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1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2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3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4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43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5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6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7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8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23" name="Group 175"/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25630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1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624" name="Group 178"/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25628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29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56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5CAA09BF-672B-41C6-BA16-C99D6988232B}" type="slidenum">
              <a:rPr lang="en-US" smtClean="0"/>
              <a:pPr/>
              <a:t>17</a:t>
            </a:fld>
            <a:endParaRPr lang="en-US" smtClean="0"/>
          </a:p>
        </p:txBody>
      </p:sp>
      <p:pic>
        <p:nvPicPr>
          <p:cNvPr id="25626" name="Picture 455" descr="http://www.officemax.com/catalog/images/397x353/21222678i_01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31038" y="0"/>
            <a:ext cx="1173162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7" name="Picture 457" descr="https://encrypted-tbn0.google.com/images?q=tbn:ANd9GcTXAGl-YNJpe7Ck6p4OmrkxkG2KIcdChjSS9pjNJVXrNZoFgxNHGw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07375" y="0"/>
            <a:ext cx="936625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6627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34" charset="-128"/>
              </a:rPr>
              <a:t>Enterprise access networks (Ethernet)</a:t>
            </a:r>
          </a:p>
        </p:txBody>
      </p:sp>
      <p:sp>
        <p:nvSpPr>
          <p:cNvPr id="26628" name="Content Placeholder 52"/>
          <p:cNvSpPr>
            <a:spLocks noGrp="1"/>
          </p:cNvSpPr>
          <p:nvPr>
            <p:ph idx="4294967295"/>
          </p:nvPr>
        </p:nvSpPr>
        <p:spPr>
          <a:xfrm>
            <a:off x="455613" y="4411663"/>
            <a:ext cx="8043862" cy="1414462"/>
          </a:xfrm>
        </p:spPr>
        <p:txBody>
          <a:bodyPr/>
          <a:lstStyle/>
          <a:p>
            <a:pPr eaLnBrk="1" hangingPunct="1"/>
            <a:r>
              <a:rPr lang="en-US" sz="2400" smtClean="0">
                <a:ea typeface="ＭＳ Ｐゴシック" pitchFamily="34" charset="-128"/>
              </a:rPr>
              <a:t>typically used in companies, universities, etc</a:t>
            </a:r>
          </a:p>
          <a:p>
            <a:pPr marL="342900" lvl="1" indent="-342900" eaLnBrk="1" hangingPunct="1">
              <a:buSzPct val="65000"/>
              <a:buFont typeface="Wingdings" pitchFamily="2" charset="2"/>
              <a:buChar char="v"/>
            </a:pPr>
            <a:r>
              <a:rPr lang="en-US" smtClean="0"/>
              <a:t>10 Mbps, 100Mbps, 1Gbps, 10Gbps transmission rates</a:t>
            </a:r>
          </a:p>
          <a:p>
            <a:pPr marL="342900" lvl="1" indent="-342900" eaLnBrk="1" hangingPunct="1">
              <a:buSzPct val="65000"/>
              <a:buFont typeface="Wingdings" pitchFamily="2" charset="2"/>
              <a:buChar char="v"/>
            </a:pPr>
            <a:r>
              <a:rPr lang="en-US" smtClean="0"/>
              <a:t>today, end systems typically connect into Ethernet switch</a:t>
            </a:r>
          </a:p>
          <a:p>
            <a:pPr eaLnBrk="1" hangingPunct="1"/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26629" name="Line 2"/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3"/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4"/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2" name="Group 51"/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26822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3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4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5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2178 h 63"/>
                <a:gd name="T2" fmla="*/ 16738841 w 280"/>
                <a:gd name="T3" fmla="*/ 11844 h 63"/>
                <a:gd name="T4" fmla="*/ 98787551 w 280"/>
                <a:gd name="T5" fmla="*/ 0 h 63"/>
                <a:gd name="T6" fmla="*/ 12612365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6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33" name="Line 59"/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61"/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5" name="Group 62"/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26820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821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636" name="Group 65"/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26797" name="Picture 66" descr="antenna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98" name="Picture 67" descr="laptop_keyboar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99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800" name="Picture 69" descr="scree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801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2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3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4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5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6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807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814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5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6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7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8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9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808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9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0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1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2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3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7" name="Group 89"/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26774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75" name="Picture 91" descr="laptop_keyboar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76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777" name="Picture 93" descr="scree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78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9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0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1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2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3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84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791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2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3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4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5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6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85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6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7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8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9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0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8" name="Group 113"/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26751" name="Picture 114" descr="antenna_stylized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52" name="Picture 115" descr="laptop_keyboard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53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754" name="Picture 117" descr="screen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55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6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7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8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9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0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61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768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9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0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1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2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3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62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3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4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5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6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7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9" name="Group 296"/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2674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674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674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6746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6749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0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47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8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40" name="Line 305"/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306"/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340"/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43" name="Group 230"/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26711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2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3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4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5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16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741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42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17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18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739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40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19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0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21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737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8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22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23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6735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6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24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5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6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7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8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9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0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1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2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6733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4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44" name="Line 342"/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5" name="Text Box 343"/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switch</a:t>
            </a:r>
          </a:p>
        </p:txBody>
      </p:sp>
      <p:sp>
        <p:nvSpPr>
          <p:cNvPr id="26646" name="Line 344"/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7" name="Text Box 345"/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web servers</a:t>
            </a:r>
          </a:p>
        </p:txBody>
      </p:sp>
      <p:sp>
        <p:nvSpPr>
          <p:cNvPr id="26648" name="Text Box 346"/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router</a:t>
            </a:r>
          </a:p>
        </p:txBody>
      </p:sp>
      <p:sp>
        <p:nvSpPr>
          <p:cNvPr id="26649" name="Line 347"/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0" name="Line 348"/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349"/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350"/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351"/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sz="2000"/>
          </a:p>
        </p:txBody>
      </p:sp>
      <p:grpSp>
        <p:nvGrpSpPr>
          <p:cNvPr id="26654" name="Group 353"/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26706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7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8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9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2178 h 63"/>
                <a:gd name="T2" fmla="*/ 16738841 w 280"/>
                <a:gd name="T3" fmla="*/ 11844 h 63"/>
                <a:gd name="T4" fmla="*/ 98787551 w 280"/>
                <a:gd name="T5" fmla="*/ 0 h 63"/>
                <a:gd name="T6" fmla="*/ 12612365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0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55" name="Line 359"/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56" name="Group 360"/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26674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5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6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7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8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79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704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5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0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81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702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3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2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3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84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700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1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5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86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6698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9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7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8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1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3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4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5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6696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7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57" name="Line 393"/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658" name="Picture 394" descr="underline_base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59" name="Group 395"/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26672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73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0" name="Group 398"/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26670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71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1" name="Group 401"/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26668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69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2" name="Group 404"/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26666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67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1141AFCC-946C-4F26-9D4F-9652B04C939D}" type="slidenum">
              <a:rPr lang="en-US" smtClean="0"/>
              <a:pPr/>
              <a:t>18</a:t>
            </a:fld>
            <a:endParaRPr lang="en-US" smtClean="0"/>
          </a:p>
        </p:txBody>
      </p:sp>
      <p:pic>
        <p:nvPicPr>
          <p:cNvPr id="26664" name="Picture 459" descr="http://www.pcll.com/Articles/new_work_page_files/eswitch.gif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5978525"/>
            <a:ext cx="1466850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5" name="Picture 461" descr="http://ak1.ostkcdn.com/images/products/etilize/images/250/1010548894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36750" y="5499100"/>
            <a:ext cx="135890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Wireless access networks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322388"/>
            <a:ext cx="8370887" cy="8651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shared </a:t>
            </a:r>
            <a:r>
              <a:rPr lang="en-US" sz="2400" i="1" smtClean="0">
                <a:ea typeface="ＭＳ Ｐゴシック" pitchFamily="34" charset="-128"/>
              </a:rPr>
              <a:t>wireless</a:t>
            </a:r>
            <a:r>
              <a:rPr lang="en-US" sz="2400" smtClean="0">
                <a:ea typeface="ＭＳ Ｐゴシック" pitchFamily="34" charset="-128"/>
              </a:rPr>
              <a:t> access network connects end system to router</a:t>
            </a:r>
          </a:p>
          <a:p>
            <a:pPr lvl="1" eaLnBrk="1" hangingPunct="1"/>
            <a:r>
              <a:rPr lang="en-US" sz="2000" smtClean="0"/>
              <a:t>via base station aka </a:t>
            </a:r>
            <a:r>
              <a:rPr lang="ja-JP" altLang="en-US" sz="2000" smtClean="0">
                <a:ea typeface="ＭＳ Ｐゴシック" pitchFamily="34" charset="-128"/>
              </a:rPr>
              <a:t>“</a:t>
            </a:r>
            <a:r>
              <a:rPr lang="en-US" altLang="ja-JP" sz="2000" smtClean="0">
                <a:ea typeface="ＭＳ Ｐゴシック" pitchFamily="34" charset="-128"/>
              </a:rPr>
              <a:t>access point</a:t>
            </a:r>
            <a:r>
              <a:rPr lang="ja-JP" altLang="en-US" sz="2000" smtClean="0">
                <a:ea typeface="ＭＳ Ｐゴシック" pitchFamily="34" charset="-128"/>
              </a:rPr>
              <a:t>”</a:t>
            </a:r>
            <a:endParaRPr lang="en-US" sz="2000" smtClean="0"/>
          </a:p>
        </p:txBody>
      </p:sp>
      <p:pic>
        <p:nvPicPr>
          <p:cNvPr id="3078" name="Picture 77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3"/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wireless LANs: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within building (100 ft – 200 ft)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802.11b/g/n (WiFi): 11, 54, 150 Mbps,transmission rate</a:t>
            </a:r>
          </a:p>
        </p:txBody>
      </p:sp>
      <p:grpSp>
        <p:nvGrpSpPr>
          <p:cNvPr id="3080" name="Group 85"/>
          <p:cNvGrpSpPr>
            <a:grpSpLocks/>
          </p:cNvGrpSpPr>
          <p:nvPr/>
        </p:nvGrpSpPr>
        <p:grpSpPr bwMode="auto">
          <a:xfrm>
            <a:off x="993775" y="4184650"/>
            <a:ext cx="2487613" cy="1562100"/>
            <a:chOff x="2889" y="1631"/>
            <a:chExt cx="980" cy="743"/>
          </a:xfrm>
        </p:grpSpPr>
        <p:sp>
          <p:nvSpPr>
            <p:cNvPr id="3121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2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3081" name="Line 110"/>
          <p:cNvSpPr>
            <a:spLocks noChangeShapeType="1"/>
          </p:cNvSpPr>
          <p:nvPr/>
        </p:nvSpPr>
        <p:spPr bwMode="auto">
          <a:xfrm>
            <a:off x="2638425" y="5589588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2" name="Line 116"/>
          <p:cNvSpPr>
            <a:spLocks noChangeShapeType="1"/>
          </p:cNvSpPr>
          <p:nvPr/>
        </p:nvSpPr>
        <p:spPr bwMode="auto">
          <a:xfrm flipV="1">
            <a:off x="2038350" y="5454650"/>
            <a:ext cx="28733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83" name="Group 228"/>
          <p:cNvGrpSpPr>
            <a:grpSpLocks/>
          </p:cNvGrpSpPr>
          <p:nvPr/>
        </p:nvGrpSpPr>
        <p:grpSpPr bwMode="auto">
          <a:xfrm>
            <a:off x="2314575" y="5297488"/>
            <a:ext cx="666750" cy="284162"/>
            <a:chOff x="4650" y="1129"/>
            <a:chExt cx="246" cy="95"/>
          </a:xfrm>
        </p:grpSpPr>
        <p:sp>
          <p:nvSpPr>
            <p:cNvPr id="31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1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1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1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1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4" name="Group 246"/>
          <p:cNvGrpSpPr>
            <a:grpSpLocks/>
          </p:cNvGrpSpPr>
          <p:nvPr/>
        </p:nvGrpSpPr>
        <p:grpSpPr bwMode="auto">
          <a:xfrm>
            <a:off x="1562100" y="5064125"/>
            <a:ext cx="863600" cy="588963"/>
            <a:chOff x="2967" y="478"/>
            <a:chExt cx="788" cy="625"/>
          </a:xfrm>
        </p:grpSpPr>
        <p:pic>
          <p:nvPicPr>
            <p:cNvPr id="3111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12" name="Picture 248" descr="antenna_radiation_stylized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085" name="Group 390"/>
          <p:cNvGrpSpPr>
            <a:grpSpLocks/>
          </p:cNvGrpSpPr>
          <p:nvPr/>
        </p:nvGrpSpPr>
        <p:grpSpPr bwMode="auto">
          <a:xfrm>
            <a:off x="1476375" y="4295775"/>
            <a:ext cx="757238" cy="682625"/>
            <a:chOff x="877" y="1008"/>
            <a:chExt cx="2747" cy="2591"/>
          </a:xfrm>
        </p:grpSpPr>
        <p:pic>
          <p:nvPicPr>
            <p:cNvPr id="3088" name="Picture 391" descr="antenna_stylize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9" name="Picture 392" descr="laptop_keyboar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90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091" name="Picture 394" descr="scree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92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98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105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6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9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0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99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2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3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4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6" name="Text Box 446"/>
          <p:cNvSpPr txBox="1">
            <a:spLocks noChangeArrowheads="1"/>
          </p:cNvSpPr>
          <p:nvPr/>
        </p:nvSpPr>
        <p:spPr bwMode="auto">
          <a:xfrm>
            <a:off x="2079625" y="5834063"/>
            <a:ext cx="121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to Internet</a:t>
            </a:r>
          </a:p>
        </p:txBody>
      </p:sp>
      <p:sp>
        <p:nvSpPr>
          <p:cNvPr id="30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71CEF364-5F0A-455D-8D8F-ECEDE044AFEA}" type="slidenum">
              <a:rPr lang="en-US" smtClean="0"/>
              <a:pPr/>
              <a:t>19</a:t>
            </a:fld>
            <a:endParaRPr lang="en-US" smtClean="0"/>
          </a:p>
        </p:txBody>
      </p:sp>
      <p:graphicFrame>
        <p:nvGraphicFramePr>
          <p:cNvPr id="3074" name="Object 112"/>
          <p:cNvGraphicFramePr>
            <a:graphicFrameLocks noChangeAspect="1"/>
          </p:cNvGraphicFramePr>
          <p:nvPr/>
        </p:nvGraphicFramePr>
        <p:xfrm>
          <a:off x="4645025" y="2849563"/>
          <a:ext cx="4498975" cy="2878137"/>
        </p:xfrm>
        <a:graphic>
          <a:graphicData uri="http://schemas.openxmlformats.org/presentationml/2006/ole">
            <p:oleObj spid="_x0000_s3074" name="Bitmap Image" r:id="rId10" imgW="6556434" imgH="4192667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</a:t>
            </a:r>
            <a:endParaRPr lang="en-US"/>
          </a:p>
        </p:txBody>
      </p:sp>
      <p:sp>
        <p:nvSpPr>
          <p:cNvPr id="1229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B535095B-99B1-4805-8316-98D7A9856E1B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1927225" y="2905125"/>
            <a:ext cx="52451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Reading assignment: Chapter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03488" y="6224588"/>
            <a:ext cx="2895600" cy="287337"/>
          </a:xfrm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Wireless access networks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27652" name="Picture 77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3"/>
          <p:cNvSpPr>
            <a:spLocks noChangeArrowheads="1"/>
          </p:cNvSpPr>
          <p:nvPr/>
        </p:nvSpPr>
        <p:spPr bwMode="auto">
          <a:xfrm>
            <a:off x="1566863" y="1576388"/>
            <a:ext cx="46196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>
              <a:latin typeface="Gill Sans MT" pitchFamily="34" charset="0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>
                <a:solidFill>
                  <a:srgbClr val="CC0000"/>
                </a:solidFill>
                <a:latin typeface="Gill Sans MT" pitchFamily="34" charset="0"/>
              </a:rPr>
              <a:t>wide-area wireless access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provided by telco (cellular) operator, 10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 km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between 1 and 10 Mbps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3G, 4G:  LTE</a:t>
            </a:r>
          </a:p>
        </p:txBody>
      </p:sp>
      <p:grpSp>
        <p:nvGrpSpPr>
          <p:cNvPr id="27654" name="Group 445"/>
          <p:cNvGrpSpPr>
            <a:grpSpLocks/>
          </p:cNvGrpSpPr>
          <p:nvPr/>
        </p:nvGrpSpPr>
        <p:grpSpPr bwMode="auto">
          <a:xfrm>
            <a:off x="2073275" y="3829050"/>
            <a:ext cx="2709863" cy="1951038"/>
            <a:chOff x="3652" y="2846"/>
            <a:chExt cx="1253" cy="934"/>
          </a:xfrm>
        </p:grpSpPr>
        <p:sp>
          <p:nvSpPr>
            <p:cNvPr id="27657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2148 w 1036"/>
                <a:gd name="T1" fmla="*/ 11 h 675"/>
                <a:gd name="T2" fmla="*/ 1293 w 1036"/>
                <a:gd name="T3" fmla="*/ 53 h 675"/>
                <a:gd name="T4" fmla="*/ 684 w 1036"/>
                <a:gd name="T5" fmla="*/ 129 h 675"/>
                <a:gd name="T6" fmla="*/ 507 w 1036"/>
                <a:gd name="T7" fmla="*/ 229 h 675"/>
                <a:gd name="T8" fmla="*/ 71 w 1036"/>
                <a:gd name="T9" fmla="*/ 297 h 675"/>
                <a:gd name="T10" fmla="*/ 57 w 1036"/>
                <a:gd name="T11" fmla="*/ 459 h 675"/>
                <a:gd name="T12" fmla="*/ 438 w 1036"/>
                <a:gd name="T13" fmla="*/ 489 h 675"/>
                <a:gd name="T14" fmla="*/ 1520 w 1036"/>
                <a:gd name="T15" fmla="*/ 489 h 675"/>
                <a:gd name="T16" fmla="*/ 1980 w 1036"/>
                <a:gd name="T17" fmla="*/ 555 h 675"/>
                <a:gd name="T18" fmla="*/ 2491 w 1036"/>
                <a:gd name="T19" fmla="*/ 657 h 675"/>
                <a:gd name="T20" fmla="*/ 2883 w 1036"/>
                <a:gd name="T21" fmla="*/ 661 h 675"/>
                <a:gd name="T22" fmla="*/ 3152 w 1036"/>
                <a:gd name="T23" fmla="*/ 603 h 675"/>
                <a:gd name="T24" fmla="*/ 3289 w 1036"/>
                <a:gd name="T25" fmla="*/ 445 h 675"/>
                <a:gd name="T26" fmla="*/ 3374 w 1036"/>
                <a:gd name="T27" fmla="*/ 291 h 675"/>
                <a:gd name="T28" fmla="*/ 3384 w 1036"/>
                <a:gd name="T29" fmla="*/ 107 h 675"/>
                <a:gd name="T30" fmla="*/ 3093 w 1036"/>
                <a:gd name="T31" fmla="*/ 17 h 675"/>
                <a:gd name="T32" fmla="*/ 2570 w 1036"/>
                <a:gd name="T33" fmla="*/ 3 h 675"/>
                <a:gd name="T34" fmla="*/ 21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8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659" name="Picture 133" descr="car_icon_sma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7660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27714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715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7661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27696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769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7697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98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662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27673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74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75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676" name="Picture 346" descr="screen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77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8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9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0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1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2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83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690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1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2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3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4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5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84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5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6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7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8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9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63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276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76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76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7668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671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2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0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64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55" name="Text Box 447"/>
          <p:cNvSpPr txBox="1">
            <a:spLocks noChangeArrowheads="1"/>
          </p:cNvSpPr>
          <p:nvPr/>
        </p:nvSpPr>
        <p:spPr bwMode="auto">
          <a:xfrm>
            <a:off x="3638550" y="5641975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to Internet</a:t>
            </a:r>
          </a:p>
        </p:txBody>
      </p:sp>
      <p:sp>
        <p:nvSpPr>
          <p:cNvPr id="2765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51450" y="6219825"/>
            <a:ext cx="676275" cy="276225"/>
          </a:xfrm>
          <a:noFill/>
        </p:spPr>
        <p:txBody>
          <a:bodyPr/>
          <a:lstStyle/>
          <a:p>
            <a:r>
              <a:rPr lang="en-US" smtClean="0"/>
              <a:t>1-</a:t>
            </a:r>
            <a:fld id="{D11D8597-BA79-4FA7-82D3-A13C08F97C5A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9699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13" y="920750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34" charset="-128"/>
              </a:rPr>
              <a:t>Physical media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43227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bit:</a:t>
            </a:r>
            <a:r>
              <a:rPr lang="en-US" sz="240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 smtClean="0">
                <a:ea typeface="ＭＳ Ｐゴシック" pitchFamily="34" charset="-128"/>
              </a:rPr>
              <a:t>propagates between</a:t>
            </a:r>
            <a:br>
              <a:rPr lang="en-US" sz="2400" smtClean="0">
                <a:ea typeface="ＭＳ Ｐゴシック" pitchFamily="34" charset="-128"/>
              </a:rPr>
            </a:br>
            <a:r>
              <a:rPr lang="en-US" sz="2400" smtClean="0">
                <a:ea typeface="ＭＳ Ｐゴシック" pitchFamily="34" charset="-128"/>
              </a:rPr>
              <a:t>transmitter/receiver pairs</a:t>
            </a:r>
            <a:endParaRPr lang="en-US" sz="240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physical link:</a:t>
            </a:r>
            <a:r>
              <a:rPr lang="en-US" sz="2400" smtClean="0">
                <a:ea typeface="ＭＳ Ｐゴシック" pitchFamily="34" charset="-128"/>
              </a:rPr>
              <a:t> what lies between transmitter &amp; receiver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guided media: </a:t>
            </a:r>
          </a:p>
          <a:p>
            <a:pPr lvl="1" eaLnBrk="1" hangingPunct="1"/>
            <a:r>
              <a:rPr lang="en-US" smtClean="0"/>
              <a:t>signals propagate in solid media: copper, fiber, coax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unguided media:</a:t>
            </a:r>
            <a:r>
              <a:rPr lang="en-US" sz="240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 smtClean="0"/>
              <a:t>signals propagate freely, e.g., radio</a:t>
            </a:r>
          </a:p>
        </p:txBody>
      </p:sp>
      <p:sp>
        <p:nvSpPr>
          <p:cNvPr id="2970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51413" y="2111375"/>
            <a:ext cx="3810000" cy="33464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i="1" smtClean="0">
                <a:solidFill>
                  <a:srgbClr val="CC0000"/>
                </a:solidFill>
                <a:ea typeface="ＭＳ Ｐゴシック" pitchFamily="34" charset="-128"/>
              </a:rPr>
              <a:t>twisted pair (TP</a:t>
            </a:r>
            <a:r>
              <a:rPr lang="en-US" sz="2400" i="1" smtClean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endParaRPr lang="en-US" sz="2400" i="1" smtClean="0"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two insulated copper wires</a:t>
            </a:r>
          </a:p>
          <a:p>
            <a:pPr lvl="1" eaLnBrk="1" hangingPunct="1">
              <a:buSzPct val="75000"/>
            </a:pPr>
            <a:r>
              <a:rPr lang="en-US" sz="2000" smtClean="0"/>
              <a:t>Category 5: 100 Mbps, 1 Gpbs Ethernet</a:t>
            </a:r>
          </a:p>
          <a:p>
            <a:pPr lvl="1" eaLnBrk="1" hangingPunct="1">
              <a:buSzPct val="75000"/>
            </a:pPr>
            <a:r>
              <a:rPr lang="en-US" sz="2000" smtClean="0"/>
              <a:t>Category 6: 10Gbps</a:t>
            </a:r>
          </a:p>
        </p:txBody>
      </p:sp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913" y="4187825"/>
            <a:ext cx="2276475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19D1B2B5-060A-41FA-8098-AA045C8BCAA4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0723" name="Picture 6" descr="f-pi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2950" y="4899025"/>
            <a:ext cx="2371725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12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550" y="857250"/>
            <a:ext cx="50276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228600"/>
            <a:ext cx="8382000" cy="87947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Physical media: coax, fiber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3275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coaxial cable:</a:t>
            </a:r>
            <a:endParaRPr lang="en-US" sz="2400" i="1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two concentric copper conductors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bidirectional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broadband:</a:t>
            </a:r>
          </a:p>
          <a:p>
            <a:pPr lvl="1" eaLnBrk="1" hangingPunct="1"/>
            <a:r>
              <a:rPr lang="en-US" sz="2000" smtClean="0"/>
              <a:t> multiple channels on cable</a:t>
            </a:r>
          </a:p>
          <a:p>
            <a:pPr lvl="1" eaLnBrk="1" hangingPunct="1">
              <a:buFont typeface="Wingdings" pitchFamily="2" charset="2"/>
              <a:buNone/>
            </a:pPr>
            <a:endParaRPr lang="en-US" sz="2000" smtClean="0"/>
          </a:p>
        </p:txBody>
      </p:sp>
      <p:pic>
        <p:nvPicPr>
          <p:cNvPr id="30727" name="Picture 4" descr="coa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8525" y="3863975"/>
            <a:ext cx="25019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Rectangle 5"/>
          <p:cNvSpPr>
            <a:spLocks noChangeArrowheads="1"/>
          </p:cNvSpPr>
          <p:nvPr/>
        </p:nvSpPr>
        <p:spPr bwMode="auto">
          <a:xfrm>
            <a:off x="4667250" y="1317625"/>
            <a:ext cx="4230688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fiber optic cable:</a:t>
            </a:r>
            <a:endParaRPr lang="en-US" i="1">
              <a:solidFill>
                <a:srgbClr val="CC0000"/>
              </a:solidFill>
              <a:latin typeface="Gill Sans MT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glass fiber carrying light pulses, each pulse a bit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high-speed operation: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high-speed point-to-point transmission (e.g., 10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s-100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 Gpbs transmission rate)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low error rate: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repeaters spaced far apart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immune to electromagnetic noise</a:t>
            </a:r>
          </a:p>
        </p:txBody>
      </p:sp>
      <p:sp>
        <p:nvSpPr>
          <p:cNvPr id="3072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CFBB4518-DD15-4E89-9537-29C97C9AB5AD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1747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50" y="800100"/>
            <a:ext cx="41132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382000" cy="1143000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Physical media: radio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4313" y="1379538"/>
            <a:ext cx="3962400" cy="4876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signal carried in electromagnetic spectrum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no physical </a:t>
            </a:r>
            <a:r>
              <a:rPr lang="ja-JP" altLang="en-US" sz="2400" smtClean="0">
                <a:ea typeface="ＭＳ Ｐゴシック" pitchFamily="34" charset="-128"/>
              </a:rPr>
              <a:t>“</a:t>
            </a:r>
            <a:r>
              <a:rPr lang="en-US" altLang="ja-JP" sz="2400" smtClean="0">
                <a:ea typeface="ＭＳ Ｐゴシック" pitchFamily="34" charset="-128"/>
              </a:rPr>
              <a:t>wire</a:t>
            </a:r>
            <a:r>
              <a:rPr lang="ja-JP" altLang="en-US" sz="2400" smtClean="0">
                <a:ea typeface="ＭＳ Ｐゴシック" pitchFamily="34" charset="-128"/>
              </a:rPr>
              <a:t>”</a:t>
            </a:r>
            <a:endParaRPr lang="en-US" altLang="ja-JP" sz="2400" smtClean="0"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bidirectional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propagation environment effects:</a:t>
            </a:r>
          </a:p>
          <a:p>
            <a:pPr lvl="1" eaLnBrk="1" hangingPunct="1"/>
            <a:r>
              <a:rPr lang="en-US" smtClean="0"/>
              <a:t>reflection </a:t>
            </a:r>
          </a:p>
          <a:p>
            <a:pPr lvl="1" eaLnBrk="1" hangingPunct="1"/>
            <a:r>
              <a:rPr lang="en-US" smtClean="0"/>
              <a:t>obstruction by objects</a:t>
            </a:r>
          </a:p>
          <a:p>
            <a:pPr lvl="1" eaLnBrk="1" hangingPunct="1"/>
            <a:r>
              <a:rPr lang="en-US" smtClean="0"/>
              <a:t>interference</a:t>
            </a:r>
          </a:p>
        </p:txBody>
      </p:sp>
      <p:sp>
        <p:nvSpPr>
          <p:cNvPr id="31750" name="Rectangle 4"/>
          <p:cNvSpPr>
            <a:spLocks noChangeArrowheads="1"/>
          </p:cNvSpPr>
          <p:nvPr/>
        </p:nvSpPr>
        <p:spPr bwMode="auto">
          <a:xfrm>
            <a:off x="4686300" y="2109788"/>
            <a:ext cx="44577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radio link types:</a:t>
            </a:r>
            <a:endParaRPr lang="en-US" i="1">
              <a:solidFill>
                <a:srgbClr val="CC0000"/>
              </a:solidFill>
              <a:latin typeface="Gill Sans MT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terrestrial  microwave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e.g. up to 45 Mbps channels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LAN</a:t>
            </a:r>
            <a:r>
              <a:rPr lang="en-US">
                <a:latin typeface="Gill Sans MT" pitchFamily="34" charset="0"/>
              </a:rPr>
              <a:t> (e.g., WiFi)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11Mbps, 54 Mbps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wide-area</a:t>
            </a:r>
            <a:r>
              <a:rPr lang="en-US">
                <a:latin typeface="Gill Sans MT" pitchFamily="34" charset="0"/>
              </a:rPr>
              <a:t> (e.g., cellular)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3G cellular: ~ few Mbps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satellite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Kbps to 45Mbps channel (or multiple smaller channels)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270 msec end-end delay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geosynchronous versus low altitude</a:t>
            </a:r>
          </a:p>
        </p:txBody>
      </p:sp>
      <p:sp>
        <p:nvSpPr>
          <p:cNvPr id="317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19C311B3-5AC4-4DAE-8A15-4B3211A1050C}" type="slidenum">
              <a:rPr lang="en-US" smtClean="0"/>
              <a:pPr/>
              <a:t>23</a:t>
            </a:fld>
            <a:endParaRPr lang="en-US" smtClean="0"/>
          </a:p>
        </p:txBody>
      </p:sp>
      <p:pic>
        <p:nvPicPr>
          <p:cNvPr id="31752" name="Picture 9" descr="http://www.abc.net.au/reception/images/selfhelp/terr_feed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7688" y="0"/>
            <a:ext cx="3325812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1" descr="http://upload.wikimedia.org/wikipedia/commons/thumb/3/3f/Microwave_tower_silhouette.jpg/200px-Microwave_tower_silhouett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14788" y="0"/>
            <a:ext cx="1643062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2771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0250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1.1 what </a:t>
            </a:r>
            <a:r>
              <a:rPr lang="en-US" sz="2800" i="1" smtClean="0">
                <a:solidFill>
                  <a:srgbClr val="000099"/>
                </a:solidFill>
              </a:rPr>
              <a:t>is</a:t>
            </a:r>
            <a:r>
              <a:rPr lang="en-US" sz="2800" smtClean="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1.2</a:t>
            </a:r>
            <a:r>
              <a:rPr lang="en-US" sz="2800" smtClean="0"/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smtClean="0">
                <a:latin typeface="Gill Sans MT" pitchFamily="34" charset="0"/>
              </a:rPr>
              <a:t> </a:t>
            </a:r>
            <a:r>
              <a:rPr lang="en-US" sz="2400" smtClean="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 smtClean="0">
                <a:solidFill>
                  <a:srgbClr val="CC0000"/>
                </a:solidFill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 smtClean="0">
                <a:solidFill>
                  <a:srgbClr val="CC0000"/>
                </a:solidFill>
                <a:latin typeface="Gill Sans MT" pitchFamily="34" charset="0"/>
              </a:rPr>
              <a:t>packet switching, 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1.4 </a:t>
            </a:r>
            <a:r>
              <a:rPr lang="en-US" sz="2800" smtClean="0"/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1.5</a:t>
            </a:r>
            <a:r>
              <a:rPr lang="en-US" sz="2800" smtClean="0"/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1.6</a:t>
            </a:r>
            <a:r>
              <a:rPr lang="en-US" sz="2800" smtClean="0"/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1.7</a:t>
            </a:r>
            <a:r>
              <a:rPr lang="en-US" sz="2800" smtClean="0"/>
              <a:t> history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327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A02186ED-1CC9-41AE-A4AF-ABECF9DD3701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4271963" cy="46482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mesh of interconnected routers</a:t>
            </a:r>
          </a:p>
          <a:p>
            <a:pPr eaLnBrk="1" hangingPunct="1"/>
            <a:r>
              <a:rPr lang="en-US" smtClean="0">
                <a:solidFill>
                  <a:srgbClr val="CC0000"/>
                </a:solidFill>
                <a:ea typeface="ＭＳ Ｐゴシック" pitchFamily="34" charset="-128"/>
              </a:rPr>
              <a:t>packet-switching: hosts break application-layer messages into </a:t>
            </a: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packets</a:t>
            </a:r>
          </a:p>
          <a:p>
            <a:pPr lvl="1" eaLnBrk="1" hangingPunct="1"/>
            <a:r>
              <a:rPr lang="en-US" smtClean="0"/>
              <a:t>forward packets</a:t>
            </a:r>
            <a:r>
              <a:rPr lang="en-US" i="1" smtClean="0"/>
              <a:t> </a:t>
            </a:r>
            <a:r>
              <a:rPr lang="en-US" smtClean="0"/>
              <a:t>from one router to the next, across links on path from source to destination</a:t>
            </a:r>
          </a:p>
          <a:p>
            <a:pPr lvl="1" eaLnBrk="1" hangingPunct="1"/>
            <a:r>
              <a:rPr lang="en-US" smtClean="0"/>
              <a:t>each packet transmitted at full link capacity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The network core</a:t>
            </a:r>
          </a:p>
        </p:txBody>
      </p:sp>
      <p:sp>
        <p:nvSpPr>
          <p:cNvPr id="33797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798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34298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99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33799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642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Line 644"/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10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34296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297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811" name="Freeform 65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2" name="Freeform 660"/>
          <p:cNvSpPr>
            <a:spLocks/>
          </p:cNvSpPr>
          <p:nvPr/>
        </p:nvSpPr>
        <p:spPr bwMode="auto">
          <a:xfrm>
            <a:off x="7011988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3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4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5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6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7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8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2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30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34279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0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1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2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3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4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5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6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7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8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9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0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1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2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3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4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295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31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34270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71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72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73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74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34277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78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75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76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2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3426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6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6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65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68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69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66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67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3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3425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5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5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57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60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61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58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59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4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3424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4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4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49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52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53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50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51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5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3423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3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4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41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44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45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42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43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6" name="Group 742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3423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3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3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33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36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37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34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35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37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38" name="Group 752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342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25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28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29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26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27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9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342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17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20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21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18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19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0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342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09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12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13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10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11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1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341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1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01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04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05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02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03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2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341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1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1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193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196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97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194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95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3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34176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34178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9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0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1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2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3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4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5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6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7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8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9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177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4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34162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34164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5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6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7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8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9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0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1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2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3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4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5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163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845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846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34139" name="Picture 829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40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41" name="Picture 831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42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3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4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5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6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7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8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9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0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1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2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3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4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5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6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7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8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9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60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61" name="Picture 851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7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34116" name="Picture 853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17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18" name="Picture 855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19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0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1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2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3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4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5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6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7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8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9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0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1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2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3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4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5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6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7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38" name="Picture 875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8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34093" name="Picture 877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94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95" name="Picture 879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96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7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8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9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0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1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2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3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4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5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6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7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8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9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0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1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2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3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4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15" name="Picture 899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9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34070" name="Picture 901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71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72" name="Picture 903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73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4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5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6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7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8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9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0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1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2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3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4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5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6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7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8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9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0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1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92" name="Picture 923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50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34058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34060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061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4062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34063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4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5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6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7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68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69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34059" name="Picture 936" descr="grayed_radiati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851" name="Picture 937" descr="car_gray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852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34056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7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3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34054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5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4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34052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3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5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34050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1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6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34018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19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20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21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22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3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34048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9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4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5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34046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7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6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27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8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34044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5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9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030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34042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3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31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2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3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4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5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6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7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8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9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34040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41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857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33986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87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88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89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90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1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34016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7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2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3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34014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5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4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5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6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34012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3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7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998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34010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1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9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0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1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2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3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4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5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6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7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34008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9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858" name="Group 1016"/>
          <p:cNvGrpSpPr>
            <a:grpSpLocks/>
          </p:cNvGrpSpPr>
          <p:nvPr/>
        </p:nvGrpSpPr>
        <p:grpSpPr bwMode="auto">
          <a:xfrm>
            <a:off x="7389813" y="3911600"/>
            <a:ext cx="506412" cy="209550"/>
            <a:chOff x="4655" y="2464"/>
            <a:chExt cx="319" cy="132"/>
          </a:xfrm>
        </p:grpSpPr>
        <p:grpSp>
          <p:nvGrpSpPr>
            <p:cNvPr id="33969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7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7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8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81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84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85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82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3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7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7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7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73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76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7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74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75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9" name="Group 1034"/>
          <p:cNvGrpSpPr>
            <a:grpSpLocks/>
          </p:cNvGrpSpPr>
          <p:nvPr/>
        </p:nvGrpSpPr>
        <p:grpSpPr bwMode="auto">
          <a:xfrm>
            <a:off x="7081838" y="3629025"/>
            <a:ext cx="506412" cy="209550"/>
            <a:chOff x="4655" y="2464"/>
            <a:chExt cx="319" cy="132"/>
          </a:xfrm>
        </p:grpSpPr>
        <p:grpSp>
          <p:nvGrpSpPr>
            <p:cNvPr id="33952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6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6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6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64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67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68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65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6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5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5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5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56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59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0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57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58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0" name="Group 1052"/>
          <p:cNvGrpSpPr>
            <a:grpSpLocks/>
          </p:cNvGrpSpPr>
          <p:nvPr/>
        </p:nvGrpSpPr>
        <p:grpSpPr bwMode="auto">
          <a:xfrm>
            <a:off x="7732713" y="3641725"/>
            <a:ext cx="506412" cy="209550"/>
            <a:chOff x="4655" y="2464"/>
            <a:chExt cx="319" cy="132"/>
          </a:xfrm>
        </p:grpSpPr>
        <p:grpSp>
          <p:nvGrpSpPr>
            <p:cNvPr id="33935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47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50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51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48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9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3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3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3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39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42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3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40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41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1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33918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30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33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34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31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32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1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2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2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22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25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26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23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24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2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33901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1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1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1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13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16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17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14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15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0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0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0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05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08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9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06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07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3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33884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8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896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899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00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897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8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8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8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888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891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2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89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90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4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33867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8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879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882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83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880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81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8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8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871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874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75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72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73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3865" name="Picture 1142" descr="underline_base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92150" y="1039813"/>
            <a:ext cx="4570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4853E5CD-A1C6-44EB-AA90-4E9D2FC205A3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7891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274638"/>
            <a:ext cx="7772400" cy="719137"/>
          </a:xfrm>
        </p:spPr>
        <p:txBody>
          <a:bodyPr/>
          <a:lstStyle/>
          <a:p>
            <a:pPr eaLnBrk="1" hangingPunct="1"/>
            <a:r>
              <a:rPr lang="en-US" sz="4000" dirty="0" smtClean="0">
                <a:ea typeface="ＭＳ Ｐゴシック" pitchFamily="34" charset="-128"/>
              </a:rPr>
              <a:t>circuit switching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7892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236663"/>
            <a:ext cx="4465638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>
                <a:solidFill>
                  <a:srgbClr val="CC0000"/>
                </a:solidFill>
                <a:ea typeface="ＭＳ Ｐゴシック" pitchFamily="34" charset="-128"/>
              </a:rPr>
              <a:t>end-end resources allocated to, reserved for </a:t>
            </a:r>
            <a:r>
              <a:rPr lang="ja-JP" altLang="en-US" smtClean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mtClean="0">
                <a:solidFill>
                  <a:srgbClr val="CC0000"/>
                </a:solidFill>
                <a:ea typeface="ＭＳ Ｐゴシック" pitchFamily="34" charset="-128"/>
              </a:rPr>
              <a:t>call</a:t>
            </a:r>
            <a:r>
              <a:rPr lang="ja-JP" altLang="en-US" smtClean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mtClean="0">
                <a:solidFill>
                  <a:srgbClr val="CC0000"/>
                </a:solidFill>
                <a:ea typeface="ＭＳ Ｐゴシック" pitchFamily="34" charset="-128"/>
              </a:rPr>
              <a:t> between source &amp; dest: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In diagram, each link has four circuits. </a:t>
            </a:r>
          </a:p>
          <a:p>
            <a:pPr lvl="1" eaLnBrk="1" hangingPunct="1">
              <a:buSzPct val="75000"/>
            </a:pPr>
            <a:r>
              <a:rPr lang="en-US" smtClean="0">
                <a:ea typeface="ＭＳ Ｐゴシック" pitchFamily="34" charset="-128"/>
              </a:rPr>
              <a:t>call gets 2</a:t>
            </a:r>
            <a:r>
              <a:rPr lang="en-US" baseline="30000" smtClean="0">
                <a:ea typeface="ＭＳ Ｐゴシック" pitchFamily="34" charset="-128"/>
              </a:rPr>
              <a:t>nd</a:t>
            </a:r>
            <a:r>
              <a:rPr lang="en-US" smtClean="0">
                <a:ea typeface="ＭＳ Ｐゴシック" pitchFamily="34" charset="-128"/>
              </a:rPr>
              <a:t> circuit in top link and 1</a:t>
            </a:r>
            <a:r>
              <a:rPr lang="en-US" baseline="30000" smtClean="0">
                <a:ea typeface="ＭＳ Ｐゴシック" pitchFamily="34" charset="-128"/>
              </a:rPr>
              <a:t>st</a:t>
            </a:r>
            <a:r>
              <a:rPr lang="en-US" smtClean="0">
                <a:ea typeface="ＭＳ Ｐゴシック" pitchFamily="34" charset="-128"/>
              </a:rPr>
              <a:t> circuit in right link.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dedicated resources: no sharing</a:t>
            </a:r>
          </a:p>
          <a:p>
            <a:pPr lvl="1" eaLnBrk="1" hangingPunct="1">
              <a:buSzPct val="75000"/>
            </a:pPr>
            <a:r>
              <a:rPr lang="en-US" smtClean="0"/>
              <a:t>circuit-like (guaranteed) performance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circuit segment idle if not used by call </a:t>
            </a:r>
            <a:r>
              <a:rPr lang="en-US" sz="2400" i="1" smtClean="0">
                <a:solidFill>
                  <a:srgbClr val="000099"/>
                </a:solidFill>
                <a:ea typeface="ＭＳ Ｐゴシック" pitchFamily="34" charset="-128"/>
              </a:rPr>
              <a:t>(no sharing)</a:t>
            </a:r>
          </a:p>
          <a:p>
            <a:pPr eaLnBrk="1" hangingPunct="1"/>
            <a:r>
              <a:rPr lang="en-US" sz="2400" smtClean="0">
                <a:ea typeface="ＭＳ Ｐゴシック" pitchFamily="34" charset="-128"/>
              </a:rPr>
              <a:t>Commonly used in traditional telephone networks</a:t>
            </a:r>
          </a:p>
        </p:txBody>
      </p:sp>
      <p:pic>
        <p:nvPicPr>
          <p:cNvPr id="37893" name="Picture 69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CEB4186E-85FA-4139-B080-EEA08B266AC4}" type="slidenum">
              <a:rPr lang="en-US" smtClean="0"/>
              <a:pPr/>
              <a:t>26</a:t>
            </a:fld>
            <a:endParaRPr lang="en-US" smtClean="0"/>
          </a:p>
        </p:txBody>
      </p:sp>
      <p:grpSp>
        <p:nvGrpSpPr>
          <p:cNvPr id="37895" name="Group 360"/>
          <p:cNvGrpSpPr>
            <a:grpSpLocks/>
          </p:cNvGrpSpPr>
          <p:nvPr/>
        </p:nvGrpSpPr>
        <p:grpSpPr bwMode="auto">
          <a:xfrm>
            <a:off x="4749800" y="1371600"/>
            <a:ext cx="4394200" cy="3735388"/>
            <a:chOff x="1524000" y="1295400"/>
            <a:chExt cx="5715000" cy="5108575"/>
          </a:xfrm>
        </p:grpSpPr>
        <p:grpSp>
          <p:nvGrpSpPr>
            <p:cNvPr id="37897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3797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7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898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379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7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7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7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7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899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3796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6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365" name="Rectangle 364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3506081" y="2667529"/>
              <a:ext cx="1750838" cy="759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grpSp>
          <p:nvGrpSpPr>
            <p:cNvPr id="37904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379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6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6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6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6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5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379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52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55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56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53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4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6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379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44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47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48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45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6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7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402" name="Rectangle 401"/>
              <p:cNvSpPr/>
              <p:nvPr/>
            </p:nvSpPr>
            <p:spPr>
              <a:xfrm>
                <a:off x="4874310" y="1177988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4874310" y="1254380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4874310" y="1330773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874310" y="1407166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  <p:grpSp>
          <p:nvGrpSpPr>
            <p:cNvPr id="37908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398" name="Rectangle 397"/>
              <p:cNvSpPr/>
              <p:nvPr/>
            </p:nvSpPr>
            <p:spPr>
              <a:xfrm>
                <a:off x="4875809" y="1143899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4875809" y="1219887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4875809" y="1295875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4875809" y="1371863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  <p:sp>
          <p:nvSpPr>
            <p:cNvPr id="374" name="Rectangle 373"/>
            <p:cNvSpPr/>
            <p:nvPr/>
          </p:nvSpPr>
          <p:spPr>
            <a:xfrm rot="5400000">
              <a:off x="5030222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5400000">
              <a:off x="4953830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 rot="5400000">
              <a:off x="4877436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 rot="5400000">
              <a:off x="4801044" y="3809320"/>
              <a:ext cx="1752070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 rot="3198033">
              <a:off x="2060570" y="2095244"/>
              <a:ext cx="89448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 rot="3198033">
              <a:off x="6023752" y="5524481"/>
              <a:ext cx="89231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cxnSp>
          <p:nvCxnSpPr>
            <p:cNvPr id="380" name="Straight Connector 379"/>
            <p:cNvCxnSpPr>
              <a:endCxn id="37969" idx="0"/>
            </p:cNvCxnSpPr>
            <p:nvPr/>
          </p:nvCxnSpPr>
          <p:spPr>
            <a:xfrm rot="16200000" flipH="1">
              <a:off x="2607857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5400000">
              <a:off x="3124704" y="1905295"/>
              <a:ext cx="607905" cy="45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05964" y="2667529"/>
              <a:ext cx="609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endCxn id="37953" idx="0"/>
            </p:cNvCxnSpPr>
            <p:nvPr/>
          </p:nvCxnSpPr>
          <p:spPr>
            <a:xfrm>
              <a:off x="1905964" y="4877698"/>
              <a:ext cx="687534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7951" idx="1"/>
            </p:cNvCxnSpPr>
            <p:nvPr/>
          </p:nvCxnSpPr>
          <p:spPr>
            <a:xfrm>
              <a:off x="2133078" y="4343610"/>
              <a:ext cx="600818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endCxn id="37949" idx="3"/>
            </p:cNvCxnSpPr>
            <p:nvPr/>
          </p:nvCxnSpPr>
          <p:spPr>
            <a:xfrm flipV="1">
              <a:off x="2056684" y="5214218"/>
              <a:ext cx="679276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5400000" flipH="1" flipV="1">
              <a:off x="2476548" y="5525311"/>
              <a:ext cx="686064" cy="15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rot="10800000">
              <a:off x="6324353" y="5029674"/>
              <a:ext cx="9146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endCxn id="37941" idx="4"/>
            </p:cNvCxnSpPr>
            <p:nvPr/>
          </p:nvCxnSpPr>
          <p:spPr>
            <a:xfrm rot="16200000" flipV="1">
              <a:off x="5541749" y="5542658"/>
              <a:ext cx="762052" cy="19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rot="5400000" flipH="1" flipV="1">
              <a:off x="5219459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16200000" flipH="1">
              <a:off x="5351799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926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37931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32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cxnSp>
          <p:nvCxnSpPr>
            <p:cNvPr id="392" name="Straight Connector 391"/>
            <p:cNvCxnSpPr/>
            <p:nvPr/>
          </p:nvCxnSpPr>
          <p:spPr>
            <a:xfrm rot="5400000">
              <a:off x="5944210" y="1828073"/>
              <a:ext cx="683893" cy="53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Rectangle 392"/>
            <p:cNvSpPr/>
            <p:nvPr/>
          </p:nvSpPr>
          <p:spPr>
            <a:xfrm rot="1015003">
              <a:off x="2715314" y="2550290"/>
              <a:ext cx="782508" cy="8033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 rot="2465437" flipV="1">
              <a:off x="5595525" y="4955857"/>
              <a:ext cx="679276" cy="7815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 rot="2177866" flipV="1">
              <a:off x="5238338" y="2804308"/>
              <a:ext cx="497584" cy="955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pic>
        <p:nvPicPr>
          <p:cNvPr id="37896" name="Picture 89" descr="http://pages.cs.brandeis.edu/~rshaull/cs2a/web-and-html/switchboar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5588" y="5097463"/>
            <a:ext cx="2538412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8915" name="Picture 108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063" y="760413"/>
            <a:ext cx="7313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71438"/>
            <a:ext cx="8462962" cy="947737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34" charset="-128"/>
              </a:rPr>
              <a:t>Circuit switching: FDM </a:t>
            </a:r>
            <a:r>
              <a:rPr lang="en-US" sz="3600" smtClean="0">
                <a:ea typeface="ＭＳ Ｐゴシック" pitchFamily="34" charset="-128"/>
              </a:rPr>
              <a:t>versus</a:t>
            </a:r>
            <a:r>
              <a:rPr lang="en-US" sz="4000" smtClean="0">
                <a:ea typeface="ＭＳ Ｐゴシック" pitchFamily="34" charset="-128"/>
              </a:rPr>
              <a:t> TDM</a:t>
            </a:r>
            <a:endParaRPr lang="fr-FR" sz="4000" smtClean="0">
              <a:ea typeface="ＭＳ Ｐゴシック" pitchFamily="34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39012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FDM</a:t>
              </a:r>
              <a:endParaRPr lang="fr-FR"/>
            </a:p>
          </p:txBody>
        </p:sp>
        <p:grpSp>
          <p:nvGrpSpPr>
            <p:cNvPr id="39013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39014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5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frequency</a:t>
                </a:r>
                <a:endParaRPr lang="fr-FR"/>
              </a:p>
            </p:txBody>
          </p:sp>
          <p:sp>
            <p:nvSpPr>
              <p:cNvPr id="39016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7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time</a:t>
                </a:r>
                <a:endParaRPr lang="fr-FR"/>
              </a:p>
            </p:txBody>
          </p:sp>
          <p:sp>
            <p:nvSpPr>
              <p:cNvPr id="39018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1000" y="3748088"/>
            <a:ext cx="7239000" cy="2516187"/>
            <a:chOff x="288" y="2543"/>
            <a:chExt cx="4560" cy="1585"/>
          </a:xfrm>
        </p:grpSpPr>
        <p:sp>
          <p:nvSpPr>
            <p:cNvPr id="39006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TDM</a:t>
              </a:r>
              <a:endParaRPr lang="fr-FR"/>
            </a:p>
          </p:txBody>
        </p:sp>
        <p:sp>
          <p:nvSpPr>
            <p:cNvPr id="39007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08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frequency</a:t>
              </a:r>
              <a:endParaRPr lang="fr-FR"/>
            </a:p>
          </p:txBody>
        </p:sp>
        <p:sp>
          <p:nvSpPr>
            <p:cNvPr id="39009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10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time</a:t>
              </a:r>
              <a:endParaRPr lang="fr-FR"/>
            </a:p>
          </p:txBody>
        </p:sp>
        <p:sp>
          <p:nvSpPr>
            <p:cNvPr id="39011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4740275"/>
            <a:ext cx="3886200" cy="914400"/>
            <a:chOff x="1776" y="3168"/>
            <a:chExt cx="2448" cy="576"/>
          </a:xfrm>
        </p:grpSpPr>
        <p:sp>
          <p:nvSpPr>
            <p:cNvPr id="39001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2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3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4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5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4740275"/>
            <a:ext cx="3886200" cy="914400"/>
            <a:chOff x="1920" y="3168"/>
            <a:chExt cx="2448" cy="576"/>
          </a:xfrm>
        </p:grpSpPr>
        <p:sp>
          <p:nvSpPr>
            <p:cNvPr id="38996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7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8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9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0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4740275"/>
            <a:ext cx="3886200" cy="914400"/>
            <a:chOff x="2064" y="3168"/>
            <a:chExt cx="2448" cy="576"/>
          </a:xfrm>
        </p:grpSpPr>
        <p:sp>
          <p:nvSpPr>
            <p:cNvPr id="38991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2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3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4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5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4740275"/>
            <a:ext cx="3886200" cy="914400"/>
            <a:chOff x="2208" y="3168"/>
            <a:chExt cx="2448" cy="576"/>
          </a:xfrm>
        </p:grpSpPr>
        <p:sp>
          <p:nvSpPr>
            <p:cNvPr id="38986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7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8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9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0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38983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4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5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4740275"/>
            <a:ext cx="4114800" cy="914400"/>
            <a:chOff x="1920" y="3168"/>
            <a:chExt cx="2592" cy="576"/>
          </a:xfrm>
        </p:grpSpPr>
        <p:sp>
          <p:nvSpPr>
            <p:cNvPr id="38964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5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6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7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8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9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0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1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2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3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4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5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6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7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8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9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0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1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2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38960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1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2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3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2857500" y="4740275"/>
            <a:ext cx="4343400" cy="914400"/>
            <a:chOff x="1848" y="3168"/>
            <a:chExt cx="2736" cy="576"/>
          </a:xfrm>
        </p:grpSpPr>
        <p:sp>
          <p:nvSpPr>
            <p:cNvPr id="38940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2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3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4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5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6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7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8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9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0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1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2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3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4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5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6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7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8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9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38933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38935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4 users</a:t>
                </a:r>
                <a:endParaRPr lang="fr-FR"/>
              </a:p>
            </p:txBody>
          </p:sp>
          <p:sp>
            <p:nvSpPr>
              <p:cNvPr id="38936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7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8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9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  <p:sp>
          <p:nvSpPr>
            <p:cNvPr id="38934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Example:</a:t>
              </a:r>
              <a:endParaRPr lang="fr-FR"/>
            </a:p>
          </p:txBody>
        </p:sp>
      </p:grpSp>
      <p:sp>
        <p:nvSpPr>
          <p:cNvPr id="389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80EBFAD9-A1DC-46D1-8215-2B1D53D4885A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</a:t>
            </a:r>
            <a:endParaRPr lang="en-US"/>
          </a:p>
        </p:txBody>
      </p:sp>
      <p:sp>
        <p:nvSpPr>
          <p:cNvPr id="3993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D0916EBD-B9E0-4FE6-88C7-E70EBFC8FC2F}" type="slidenum">
              <a:rPr lang="en-US" smtClean="0"/>
              <a:pPr/>
              <a:t>28</a:t>
            </a:fld>
            <a:endParaRPr lang="en-US" smtClean="0"/>
          </a:p>
        </p:txBody>
      </p:sp>
      <p:grpSp>
        <p:nvGrpSpPr>
          <p:cNvPr id="39940" name="Group 228"/>
          <p:cNvGrpSpPr>
            <a:grpSpLocks/>
          </p:cNvGrpSpPr>
          <p:nvPr/>
        </p:nvGrpSpPr>
        <p:grpSpPr bwMode="auto">
          <a:xfrm>
            <a:off x="2303463" y="2090738"/>
            <a:ext cx="1187450" cy="554037"/>
            <a:chOff x="4650" y="1129"/>
            <a:chExt cx="246" cy="95"/>
          </a:xfrm>
        </p:grpSpPr>
        <p:sp>
          <p:nvSpPr>
            <p:cNvPr id="39982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983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998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9985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9988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9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986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7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1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276"/>
          <p:cNvSpPr>
            <a:spLocks noChangeShapeType="1"/>
          </p:cNvSpPr>
          <p:nvPr/>
        </p:nvSpPr>
        <p:spPr bwMode="auto">
          <a:xfrm>
            <a:off x="1965325" y="1614488"/>
            <a:ext cx="369888" cy="742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9952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39978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9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0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1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53" name="Rectangle 298"/>
          <p:cNvSpPr>
            <a:spLocks noChangeArrowheads="1"/>
          </p:cNvSpPr>
          <p:nvPr/>
        </p:nvSpPr>
        <p:spPr bwMode="auto">
          <a:xfrm>
            <a:off x="2001838" y="18018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Text Box 303"/>
          <p:cNvSpPr txBox="1">
            <a:spLocks noChangeArrowheads="1"/>
          </p:cNvSpPr>
          <p:nvPr/>
        </p:nvSpPr>
        <p:spPr bwMode="auto">
          <a:xfrm>
            <a:off x="1128713" y="103981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39958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39959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9960" name="Group 96"/>
          <p:cNvGrpSpPr>
            <a:grpSpLocks/>
          </p:cNvGrpSpPr>
          <p:nvPr/>
        </p:nvGrpSpPr>
        <p:grpSpPr bwMode="auto">
          <a:xfrm>
            <a:off x="1395413" y="969963"/>
            <a:ext cx="779462" cy="679450"/>
            <a:chOff x="-44" y="1473"/>
            <a:chExt cx="981" cy="1105"/>
          </a:xfrm>
        </p:grpSpPr>
        <p:pic>
          <p:nvPicPr>
            <p:cNvPr id="39976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77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961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39974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75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962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3996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96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996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996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997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97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63" name="Text Box 303"/>
          <p:cNvSpPr txBox="1">
            <a:spLocks noChangeArrowheads="1"/>
          </p:cNvSpPr>
          <p:nvPr/>
        </p:nvSpPr>
        <p:spPr bwMode="auto">
          <a:xfrm>
            <a:off x="1465263" y="1362075"/>
            <a:ext cx="295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39964" name="Text Box 303"/>
          <p:cNvSpPr txBox="1">
            <a:spLocks noChangeArrowheads="1"/>
          </p:cNvSpPr>
          <p:nvPr/>
        </p:nvSpPr>
        <p:spPr bwMode="auto">
          <a:xfrm>
            <a:off x="1433513" y="1641475"/>
            <a:ext cx="295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39965" name="Text Box 303"/>
          <p:cNvSpPr txBox="1">
            <a:spLocks noChangeArrowheads="1"/>
          </p:cNvSpPr>
          <p:nvPr/>
        </p:nvSpPr>
        <p:spPr bwMode="auto">
          <a:xfrm>
            <a:off x="1401763" y="1916113"/>
            <a:ext cx="2936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40963" name="Picture 3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64" name="Group 49"/>
          <p:cNvGrpSpPr>
            <a:grpSpLocks/>
          </p:cNvGrpSpPr>
          <p:nvPr/>
        </p:nvGrpSpPr>
        <p:grpSpPr bwMode="auto">
          <a:xfrm>
            <a:off x="6438900" y="2770188"/>
            <a:ext cx="1155700" cy="620712"/>
            <a:chOff x="3600" y="219"/>
            <a:chExt cx="360" cy="175"/>
          </a:xfrm>
        </p:grpSpPr>
        <p:sp>
          <p:nvSpPr>
            <p:cNvPr id="40984" name="Oval 5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0985" name="Line 5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6" name="Line 5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7" name="Rectangle 5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0988" name="Oval 5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0989" name="Group 5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0994" name="Line 5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5" name="Line 5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6" name="Line 5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990" name="Group 5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0991" name="Line 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2" name="Line 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3" name="Line 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09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Packet switching versus circuit switching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pPr marL="231775" indent="-231775" eaLnBrk="1" hangingPunct="1">
              <a:buSzPct val="75000"/>
              <a:buFont typeface="Wingdings" pitchFamily="2" charset="2"/>
              <a:buNone/>
              <a:tabLst>
                <a:tab pos="566738" algn="l"/>
              </a:tabLst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example:</a:t>
            </a:r>
          </a:p>
          <a:p>
            <a:pPr marL="231775" indent="-231775" eaLnBrk="1" hangingPunct="1">
              <a:buSzTx/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2400" smtClean="0">
                <a:ea typeface="ＭＳ Ｐゴシック" pitchFamily="34" charset="-128"/>
              </a:rPr>
              <a:t>1 Mb/s link</a:t>
            </a:r>
          </a:p>
          <a:p>
            <a:pPr marL="231775" indent="-231775" eaLnBrk="1" hangingPunct="1">
              <a:buSzTx/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2400" smtClean="0">
                <a:ea typeface="ＭＳ Ｐゴシック" pitchFamily="34" charset="-128"/>
              </a:rPr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sz="2000" smtClean="0"/>
              <a:t>100 kb/s when </a:t>
            </a:r>
            <a:r>
              <a:rPr lang="ja-JP" altLang="en-US" sz="2000" smtClean="0">
                <a:ea typeface="ＭＳ Ｐゴシック" pitchFamily="34" charset="-128"/>
              </a:rPr>
              <a:t>“</a:t>
            </a:r>
            <a:r>
              <a:rPr lang="en-US" altLang="ja-JP" sz="2000" smtClean="0">
                <a:ea typeface="ＭＳ Ｐゴシック" pitchFamily="34" charset="-128"/>
              </a:rPr>
              <a:t>active</a:t>
            </a:r>
            <a:r>
              <a:rPr lang="ja-JP" altLang="en-US" sz="2000" smtClean="0">
                <a:ea typeface="ＭＳ Ｐゴシック" pitchFamily="34" charset="-128"/>
              </a:rPr>
              <a:t>”</a:t>
            </a:r>
            <a:endParaRPr lang="en-US" altLang="ja-JP" sz="2000" smtClean="0">
              <a:ea typeface="ＭＳ Ｐゴシック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sz="2000" smtClean="0"/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sz="2000" smtClean="0"/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sz="2400" i="1" smtClean="0">
                <a:solidFill>
                  <a:srgbClr val="CC0000"/>
                </a:solidFill>
                <a:ea typeface="ＭＳ Ｐゴシック" pitchFamily="34" charset="-128"/>
              </a:rPr>
              <a:t>circuit-switching:</a:t>
            </a:r>
            <a:r>
              <a:rPr lang="en-US" sz="2400" smtClean="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sz="2000" smtClean="0"/>
              <a:t>10 users</a:t>
            </a: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sz="2400" i="1" smtClean="0">
                <a:solidFill>
                  <a:srgbClr val="CC0000"/>
                </a:solidFill>
                <a:ea typeface="ＭＳ Ｐゴシック" pitchFamily="34" charset="-128"/>
              </a:rPr>
              <a:t>packet switching:</a:t>
            </a:r>
            <a:r>
              <a:rPr lang="en-US" sz="2400" smtClean="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sz="2000" smtClean="0"/>
              <a:t>?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4096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8300" y="1122363"/>
            <a:ext cx="8715375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packet switching allows more users to use network!</a:t>
            </a:r>
          </a:p>
        </p:txBody>
      </p:sp>
      <p:sp>
        <p:nvSpPr>
          <p:cNvPr id="40968" name="Line 15"/>
          <p:cNvSpPr>
            <a:spLocks noChangeShapeType="1"/>
          </p:cNvSpPr>
          <p:nvPr/>
        </p:nvSpPr>
        <p:spPr bwMode="auto">
          <a:xfrm>
            <a:off x="5380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Line 16"/>
          <p:cNvSpPr>
            <a:spLocks noChangeShapeType="1"/>
          </p:cNvSpPr>
          <p:nvPr/>
        </p:nvSpPr>
        <p:spPr bwMode="auto">
          <a:xfrm>
            <a:off x="6218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Line 17"/>
          <p:cNvSpPr>
            <a:spLocks noChangeShapeType="1"/>
          </p:cNvSpPr>
          <p:nvPr/>
        </p:nvSpPr>
        <p:spPr bwMode="auto">
          <a:xfrm>
            <a:off x="6218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Line 18"/>
          <p:cNvSpPr>
            <a:spLocks noChangeShapeType="1"/>
          </p:cNvSpPr>
          <p:nvPr/>
        </p:nvSpPr>
        <p:spPr bwMode="auto">
          <a:xfrm flipV="1">
            <a:off x="5456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9"/>
          <p:cNvSpPr txBox="1">
            <a:spLocks noChangeArrowheads="1"/>
          </p:cNvSpPr>
          <p:nvPr/>
        </p:nvSpPr>
        <p:spPr bwMode="auto">
          <a:xfrm>
            <a:off x="5145088" y="2740025"/>
            <a:ext cx="7302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i="1">
                <a:solidFill>
                  <a:srgbClr val="000099"/>
                </a:solidFill>
                <a:latin typeface="Gill Sans MT" pitchFamily="34" charset="0"/>
              </a:rPr>
              <a:t>N</a:t>
            </a:r>
            <a:r>
              <a:rPr lang="en-US" sz="2000">
                <a:solidFill>
                  <a:srgbClr val="000099"/>
                </a:solidFill>
                <a:latin typeface="Gill Sans MT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sz="2000">
                <a:solidFill>
                  <a:srgbClr val="000099"/>
                </a:solidFill>
                <a:latin typeface="Gill Sans MT" pitchFamily="34" charset="0"/>
              </a:rPr>
              <a:t>users</a:t>
            </a:r>
          </a:p>
        </p:txBody>
      </p:sp>
      <p:sp>
        <p:nvSpPr>
          <p:cNvPr id="40973" name="Text Box 20"/>
          <p:cNvSpPr txBox="1">
            <a:spLocks noChangeArrowheads="1"/>
          </p:cNvSpPr>
          <p:nvPr/>
        </p:nvSpPr>
        <p:spPr bwMode="auto">
          <a:xfrm>
            <a:off x="7542213" y="3303588"/>
            <a:ext cx="146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1 Mbps link</a:t>
            </a:r>
          </a:p>
        </p:txBody>
      </p:sp>
      <p:sp>
        <p:nvSpPr>
          <p:cNvPr id="40974" name="Line 47"/>
          <p:cNvSpPr>
            <a:spLocks noChangeShapeType="1"/>
          </p:cNvSpPr>
          <p:nvPr/>
        </p:nvSpPr>
        <p:spPr bwMode="auto">
          <a:xfrm>
            <a:off x="7586663" y="3086100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34"/>
          <p:cNvSpPr txBox="1">
            <a:spLocks noChangeArrowheads="1"/>
          </p:cNvSpPr>
          <p:nvPr/>
        </p:nvSpPr>
        <p:spPr bwMode="auto">
          <a:xfrm rot="5273514">
            <a:off x="4791869" y="2780507"/>
            <a:ext cx="736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…..</a:t>
            </a:r>
          </a:p>
        </p:txBody>
      </p:sp>
      <p:grpSp>
        <p:nvGrpSpPr>
          <p:cNvPr id="40976" name="Group 37"/>
          <p:cNvGrpSpPr>
            <a:grpSpLocks/>
          </p:cNvGrpSpPr>
          <p:nvPr/>
        </p:nvGrpSpPr>
        <p:grpSpPr bwMode="auto">
          <a:xfrm>
            <a:off x="4646613" y="2066925"/>
            <a:ext cx="779462" cy="679450"/>
            <a:chOff x="-44" y="1473"/>
            <a:chExt cx="981" cy="1105"/>
          </a:xfrm>
        </p:grpSpPr>
        <p:pic>
          <p:nvPicPr>
            <p:cNvPr id="40982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3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0977" name="Group 40"/>
          <p:cNvGrpSpPr>
            <a:grpSpLocks/>
          </p:cNvGrpSpPr>
          <p:nvPr/>
        </p:nvGrpSpPr>
        <p:grpSpPr bwMode="auto">
          <a:xfrm>
            <a:off x="4651375" y="3392488"/>
            <a:ext cx="779463" cy="679450"/>
            <a:chOff x="-44" y="1473"/>
            <a:chExt cx="981" cy="1105"/>
          </a:xfrm>
        </p:grpSpPr>
        <p:pic>
          <p:nvPicPr>
            <p:cNvPr id="40980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1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09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1BBC6A6A-55F7-48A0-8B68-FFDAB043A9B2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40979" name="TextBox 1"/>
          <p:cNvSpPr txBox="1">
            <a:spLocks noChangeArrowheads="1"/>
          </p:cNvSpPr>
          <p:nvPr/>
        </p:nvSpPr>
        <p:spPr bwMode="auto">
          <a:xfrm>
            <a:off x="647700" y="6462713"/>
            <a:ext cx="51546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online interactive exercises for more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What</a:t>
            </a:r>
            <a:r>
              <a:rPr lang="ja-JP" altLang="en-US" sz="3600" smtClean="0">
                <a:ea typeface="ＭＳ Ｐゴシック" pitchFamily="34" charset="-128"/>
              </a:rPr>
              <a:t>’</a:t>
            </a:r>
            <a:r>
              <a:rPr lang="en-US" altLang="ja-JP" sz="3600" smtClean="0">
                <a:ea typeface="ＭＳ Ｐゴシック" pitchFamily="34" charset="-128"/>
              </a:rPr>
              <a:t>s the Internet?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13316" name="Picture 853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332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1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23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3673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74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3324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8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3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4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5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6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7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8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9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0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1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2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3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4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5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6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7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8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53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3671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72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4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3669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70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5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3667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68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6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3665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66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3357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358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3663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664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59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365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5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5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58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61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62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59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0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0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364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50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53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54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51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2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1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363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42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45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46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43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4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2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363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3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3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34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37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38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35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6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63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64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36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26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29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30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27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5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36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18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21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22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19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0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6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360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10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13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14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11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2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7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35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02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05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06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03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4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8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35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94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97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98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95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6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9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35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86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89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90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87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8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0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35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78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81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82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79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0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1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35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70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73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74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71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2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2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3565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566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73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3563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564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74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3545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354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4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3546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547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75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3376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3377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3378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3379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3380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3513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4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5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6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7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18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543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4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19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20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541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2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1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2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23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539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0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4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525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537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38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6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7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8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9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0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1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2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3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4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535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6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81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3481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2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3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4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5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86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511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2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87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88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509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0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89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0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91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507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8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92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93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505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6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94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5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6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7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8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9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0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1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2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503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4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82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3458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59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60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61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62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3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4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5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6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7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68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75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6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7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8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9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80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69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0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1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2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3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4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3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3435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36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37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38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39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0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1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2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3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4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45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52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3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4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5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6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7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46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7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8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9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0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1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4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341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13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4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15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6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1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22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29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0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1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2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3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4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23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4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5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6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7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8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5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3410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1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86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3387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88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89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390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91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2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3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4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5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6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397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04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5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6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7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8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9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398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9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0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1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2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3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3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CB1119D5-8A66-4301-967F-218925AD2B17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13319" name="TextBox 469"/>
          <p:cNvSpPr txBox="1">
            <a:spLocks noChangeArrowheads="1"/>
          </p:cNvSpPr>
          <p:nvPr/>
        </p:nvSpPr>
        <p:spPr bwMode="auto">
          <a:xfrm>
            <a:off x="492125" y="3054350"/>
            <a:ext cx="35401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Interconnected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4819" name="Picture 48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" y="912813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34" charset="-128"/>
              </a:rPr>
              <a:t>Packet-switching: store-and-forward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143375" cy="3262313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takes </a:t>
            </a:r>
            <a:r>
              <a:rPr lang="en-US" sz="2400" i="1" smtClean="0">
                <a:ea typeface="ＭＳ Ｐゴシック" pitchFamily="34" charset="-128"/>
              </a:rPr>
              <a:t>L</a:t>
            </a:r>
            <a:r>
              <a:rPr lang="en-US" sz="2400" smtClean="0">
                <a:ea typeface="ＭＳ Ｐゴシック" pitchFamily="34" charset="-128"/>
              </a:rPr>
              <a:t>/</a:t>
            </a:r>
            <a:r>
              <a:rPr lang="en-US" sz="2400" i="1" smtClean="0">
                <a:ea typeface="ＭＳ Ｐゴシック" pitchFamily="34" charset="-128"/>
              </a:rPr>
              <a:t>R</a:t>
            </a:r>
            <a:r>
              <a:rPr lang="en-US" sz="2400" smtClean="0">
                <a:ea typeface="ＭＳ Ｐゴシック" pitchFamily="34" charset="-128"/>
              </a:rPr>
              <a:t> seconds to transmit (push out) </a:t>
            </a:r>
            <a:r>
              <a:rPr lang="en-US" sz="2400" i="1" smtClean="0">
                <a:ea typeface="ＭＳ Ｐゴシック" pitchFamily="34" charset="-128"/>
              </a:rPr>
              <a:t>L</a:t>
            </a:r>
            <a:r>
              <a:rPr lang="en-US" sz="2400" smtClean="0">
                <a:ea typeface="ＭＳ Ｐゴシック" pitchFamily="34" charset="-128"/>
              </a:rPr>
              <a:t>-bit packet into link at </a:t>
            </a:r>
            <a:r>
              <a:rPr lang="en-US" sz="2400" i="1" smtClean="0">
                <a:ea typeface="ＭＳ Ｐゴシック" pitchFamily="34" charset="-128"/>
              </a:rPr>
              <a:t>R</a:t>
            </a:r>
            <a:r>
              <a:rPr lang="en-US" sz="2400" smtClean="0">
                <a:ea typeface="ＭＳ Ｐゴシック" pitchFamily="34" charset="-128"/>
              </a:rPr>
              <a:t> bps</a:t>
            </a:r>
          </a:p>
          <a:p>
            <a:pPr eaLnBrk="1" hangingPunct="1">
              <a:buSzPct val="75000"/>
            </a:pPr>
            <a:r>
              <a:rPr lang="en-US" sz="2400" i="1" smtClean="0">
                <a:solidFill>
                  <a:srgbClr val="CC0000"/>
                </a:solidFill>
                <a:ea typeface="ＭＳ Ｐゴシック" pitchFamily="34" charset="-128"/>
              </a:rPr>
              <a:t>store and forward:</a:t>
            </a:r>
            <a:r>
              <a:rPr lang="en-US" sz="2400" i="1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 smtClean="0">
                <a:ea typeface="ＭＳ Ｐゴシック" pitchFamily="34" charset="-128"/>
              </a:rPr>
              <a:t>entire packet must  arrive at router before it can be transmitted on next link</a:t>
            </a:r>
          </a:p>
        </p:txBody>
      </p:sp>
      <p:sp>
        <p:nvSpPr>
          <p:cNvPr id="3482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i="1" smtClean="0">
                <a:solidFill>
                  <a:srgbClr val="000099"/>
                </a:solidFill>
                <a:ea typeface="ＭＳ Ｐゴシック" pitchFamily="34" charset="-128"/>
              </a:rPr>
              <a:t>one-hop numerical example: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 i="1" smtClean="0">
                <a:ea typeface="ＭＳ Ｐゴシック" pitchFamily="34" charset="-128"/>
              </a:rPr>
              <a:t>L</a:t>
            </a:r>
            <a:r>
              <a:rPr lang="en-US" sz="2400" smtClean="0">
                <a:ea typeface="ＭＳ Ｐゴシック" pitchFamily="34" charset="-128"/>
              </a:rPr>
              <a:t> = 7.5 Mbits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 i="1" smtClean="0">
                <a:ea typeface="ＭＳ Ｐゴシック" pitchFamily="34" charset="-128"/>
              </a:rPr>
              <a:t>R</a:t>
            </a:r>
            <a:r>
              <a:rPr lang="en-US" sz="2400" smtClean="0">
                <a:ea typeface="ＭＳ Ｐゴシック" pitchFamily="34" charset="-128"/>
              </a:rPr>
              <a:t> = 1.5 Mbps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 smtClean="0">
                <a:ea typeface="ＭＳ Ｐゴシック" pitchFamily="34" charset="-128"/>
              </a:rPr>
              <a:t>one-hop transmission delay = 5 sec</a:t>
            </a:r>
          </a:p>
        </p:txBody>
      </p:sp>
      <p:sp>
        <p:nvSpPr>
          <p:cNvPr id="34823" name="AutoShape 42"/>
          <p:cNvSpPr>
            <a:spLocks/>
          </p:cNvSpPr>
          <p:nvPr/>
        </p:nvSpPr>
        <p:spPr bwMode="auto">
          <a:xfrm>
            <a:off x="4975225" y="5695950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824" name="Text Box 43"/>
          <p:cNvSpPr txBox="1">
            <a:spLocks noChangeArrowheads="1"/>
          </p:cNvSpPr>
          <p:nvPr/>
        </p:nvSpPr>
        <p:spPr bwMode="auto">
          <a:xfrm>
            <a:off x="5121275" y="5999163"/>
            <a:ext cx="2797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more on delay shortly …</a:t>
            </a:r>
          </a:p>
        </p:txBody>
      </p:sp>
      <p:sp>
        <p:nvSpPr>
          <p:cNvPr id="348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1-</a:t>
            </a:r>
            <a:fld id="{096B0D53-964B-4A22-8D83-663F18F56EB7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34827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34888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cxnSp>
        <p:nvCxnSpPr>
          <p:cNvPr id="34828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4829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34881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34884" name="Picture 95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885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34886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34887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 w="2540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82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83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4830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3487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79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80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4831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34874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34833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4834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3487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34836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4837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34838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3</a:t>
            </a:r>
          </a:p>
        </p:txBody>
      </p:sp>
      <p:grpSp>
        <p:nvGrpSpPr>
          <p:cNvPr id="34839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34843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34864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34868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9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70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71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34844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8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34860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1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2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3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34845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5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46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47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34848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2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49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34842" name="Rectangle 3"/>
          <p:cNvSpPr txBox="1">
            <a:spLocks noChangeArrowheads="1"/>
          </p:cNvSpPr>
          <p:nvPr/>
        </p:nvSpPr>
        <p:spPr bwMode="auto">
          <a:xfrm>
            <a:off x="582613" y="5711825"/>
            <a:ext cx="4602162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end-end delay = 2</a:t>
            </a:r>
            <a:r>
              <a:rPr lang="en-US" i="1">
                <a:latin typeface="Gill Sans MT" pitchFamily="34" charset="0"/>
              </a:rPr>
              <a:t>L</a:t>
            </a:r>
            <a:r>
              <a:rPr lang="en-US">
                <a:latin typeface="Gill Sans MT" pitchFamily="34" charset="0"/>
              </a:rPr>
              <a:t>/</a:t>
            </a:r>
            <a:r>
              <a:rPr lang="en-US" i="1">
                <a:latin typeface="Gill Sans MT" pitchFamily="34" charset="0"/>
              </a:rPr>
              <a:t>R</a:t>
            </a:r>
            <a:r>
              <a:rPr lang="en-US">
                <a:latin typeface="Gill Sans MT" pitchFamily="34" charset="0"/>
              </a:rPr>
              <a:t> (assuming zero propagation delay)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28"/>
          <p:cNvGrpSpPr>
            <a:grpSpLocks/>
          </p:cNvGrpSpPr>
          <p:nvPr/>
        </p:nvGrpSpPr>
        <p:grpSpPr bwMode="auto">
          <a:xfrm>
            <a:off x="2303463" y="2090738"/>
            <a:ext cx="1187450" cy="554037"/>
            <a:chOff x="4650" y="1129"/>
            <a:chExt cx="246" cy="95"/>
          </a:xfrm>
        </p:grpSpPr>
        <p:sp>
          <p:nvSpPr>
            <p:cNvPr id="3591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91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91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91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92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2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2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43" name="Group 105"/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35914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15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584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Packet Switching: queueing delay, loss</a:t>
            </a:r>
            <a:endParaRPr lang="en-US" sz="4000" smtClean="0">
              <a:ea typeface="ＭＳ Ｐゴシック" pitchFamily="34" charset="-128"/>
            </a:endParaRPr>
          </a:p>
        </p:txBody>
      </p:sp>
      <p:sp>
        <p:nvSpPr>
          <p:cNvPr id="35846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276"/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Line 279"/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Line 280"/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59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35910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1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2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3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60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Line 300"/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Text Box 303"/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35866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35867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68" name="Text Box 308"/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R</a:t>
            </a:r>
            <a:r>
              <a:rPr lang="en-US" sz="1800"/>
              <a:t> = 100 Mb/s</a:t>
            </a:r>
          </a:p>
        </p:txBody>
      </p:sp>
      <p:sp>
        <p:nvSpPr>
          <p:cNvPr id="35869" name="Text Box 309"/>
          <p:cNvSpPr txBox="1">
            <a:spLocks noChangeArrowheads="1"/>
          </p:cNvSpPr>
          <p:nvPr/>
        </p:nvSpPr>
        <p:spPr bwMode="auto">
          <a:xfrm>
            <a:off x="3625850" y="2438400"/>
            <a:ext cx="16414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</a:t>
            </a:r>
            <a:r>
              <a:rPr lang="en-US" sz="2000"/>
              <a:t> = 1.5 Mb/s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0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1" name="Line 281"/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Line 283"/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Text Box 306"/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4" name="Text Box 307"/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5" name="Text Box 330"/>
          <p:cNvSpPr txBox="1">
            <a:spLocks noChangeArrowheads="1"/>
          </p:cNvSpPr>
          <p:nvPr/>
        </p:nvSpPr>
        <p:spPr bwMode="auto">
          <a:xfrm>
            <a:off x="2051050" y="2984500"/>
            <a:ext cx="235426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/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sz="1800"/>
              <a:t>waiting for output link</a:t>
            </a:r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35876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77" name="Group 96"/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35908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9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78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35906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7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79" name="Group 102"/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35904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5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80" name="Group 108"/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35902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3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588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65A3F9C4-AC01-4B12-9675-55DC7A954765}" type="slidenum">
              <a:rPr lang="en-US" smtClean="0"/>
              <a:pPr/>
              <a:t>31</a:t>
            </a:fld>
            <a:endParaRPr lang="en-US" smtClean="0"/>
          </a:p>
        </p:txBody>
      </p:sp>
      <p:grpSp>
        <p:nvGrpSpPr>
          <p:cNvPr id="35882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3589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89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89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89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90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83" name="Rectangle 6"/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>
                <a:solidFill>
                  <a:srgbClr val="C00000"/>
                </a:solidFill>
                <a:latin typeface="Gill Sans MT" pitchFamily="34" charset="0"/>
              </a:rPr>
              <a:t>queuing and loss: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If arrival rate (in bits) to link exceeds transmission rate of link for a period of time: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packets will queue, wait to be transmitted on link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packets can be dropped (lost) if memory (buffer) fills up</a:t>
            </a:r>
          </a:p>
        </p:txBody>
      </p:sp>
      <p:pic>
        <p:nvPicPr>
          <p:cNvPr id="35884" name="Picture 16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" y="915988"/>
            <a:ext cx="7313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885" name="Group 228"/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88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89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1800" y="1720850"/>
            <a:ext cx="81962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great for bursty data</a:t>
            </a:r>
          </a:p>
          <a:p>
            <a:pPr lvl="1" eaLnBrk="1" hangingPunct="1"/>
            <a:r>
              <a:rPr lang="en-US" smtClean="0"/>
              <a:t>resource sharing</a:t>
            </a:r>
          </a:p>
          <a:p>
            <a:pPr lvl="1" eaLnBrk="1" hangingPunct="1"/>
            <a:r>
              <a:rPr lang="en-US" smtClean="0"/>
              <a:t>simpler, no call setup</a:t>
            </a:r>
            <a:endParaRPr lang="en-US" sz="2000" smtClean="0"/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excessive congestion possible:</a:t>
            </a:r>
            <a:r>
              <a:rPr lang="en-US" sz="2400" smtClean="0">
                <a:ea typeface="ＭＳ Ｐゴシック" pitchFamily="34" charset="-128"/>
              </a:rPr>
              <a:t> packet delay and loss</a:t>
            </a:r>
          </a:p>
          <a:p>
            <a:pPr lvl="1" eaLnBrk="1" hangingPunct="1"/>
            <a:r>
              <a:rPr lang="en-US" smtClean="0"/>
              <a:t>protocols needed for reliable data transfer, congestion control</a:t>
            </a:r>
            <a:endParaRPr lang="en-US" sz="2000" smtClean="0"/>
          </a:p>
          <a:p>
            <a:pPr eaLnBrk="1" hangingPunct="1">
              <a:buSzPct val="75000"/>
            </a:pPr>
            <a:r>
              <a:rPr lang="en-US" sz="2400" i="1" smtClean="0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 How to provide circuit-like behavior?</a:t>
            </a:r>
          </a:p>
          <a:p>
            <a:pPr lvl="1" eaLnBrk="1" hangingPunct="1"/>
            <a:r>
              <a:rPr lang="en-US" smtClean="0"/>
              <a:t>bandwidth guarantees needed for audio/video apps</a:t>
            </a:r>
          </a:p>
          <a:p>
            <a:pPr lvl="1" eaLnBrk="1" hangingPunct="1"/>
            <a:r>
              <a:rPr lang="en-US" smtClean="0"/>
              <a:t>still an unsolved problem (chapter 7)</a:t>
            </a:r>
            <a:endParaRPr lang="en-US" sz="2000" smtClean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4638" y="1196975"/>
            <a:ext cx="7620000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>
                <a:solidFill>
                  <a:srgbClr val="CC0000"/>
                </a:solidFill>
                <a:ea typeface="ＭＳ Ｐゴシック" pitchFamily="34" charset="-128"/>
              </a:rPr>
              <a:t>is packet switching a </a:t>
            </a:r>
            <a:r>
              <a:rPr lang="ja-JP" altLang="en-US" smtClean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mtClean="0">
                <a:solidFill>
                  <a:srgbClr val="CC0000"/>
                </a:solidFill>
                <a:ea typeface="ＭＳ Ｐゴシック" pitchFamily="34" charset="-128"/>
              </a:rPr>
              <a:t>slam dunk winner?</a:t>
            </a:r>
            <a:r>
              <a:rPr lang="ja-JP" altLang="en-US" smtClean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endParaRPr lang="en-US" smtClean="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41989" name="Text Box 20"/>
          <p:cNvSpPr txBox="1">
            <a:spLocks noChangeArrowheads="1"/>
          </p:cNvSpPr>
          <p:nvPr/>
        </p:nvSpPr>
        <p:spPr bwMode="auto">
          <a:xfrm>
            <a:off x="352425" y="5472113"/>
            <a:ext cx="82343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Q:</a:t>
            </a:r>
            <a:r>
              <a:rPr lang="en-US">
                <a:latin typeface="Gill Sans MT" pitchFamily="34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41990" name="Picture 10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1" name="Rectangle 2"/>
          <p:cNvSpPr>
            <a:spLocks noChangeArrowheads="1"/>
          </p:cNvSpPr>
          <p:nvPr/>
        </p:nvSpPr>
        <p:spPr bwMode="auto">
          <a:xfrm>
            <a:off x="325438" y="177800"/>
            <a:ext cx="80010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Packet switching versus circuit switching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419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DD549471-C95E-4649-A2EB-02E59B5CC4B5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Network Layer</a:t>
            </a: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4-</a:t>
            </a:r>
            <a:fld id="{73F260FB-A9BE-492F-948B-9A885CE31248}" type="slidenum">
              <a:rPr lang="en-US" smtClean="0"/>
              <a:pPr/>
              <a:t>33</a:t>
            </a:fld>
            <a:endParaRPr lang="en-US" smtClean="0"/>
          </a:p>
        </p:txBody>
      </p:sp>
      <p:pic>
        <p:nvPicPr>
          <p:cNvPr id="36868" name="Picture 6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Two key </a:t>
            </a:r>
            <a:r>
              <a:rPr lang="en-US" dirty="0" smtClean="0">
                <a:cs typeface="+mj-cs"/>
              </a:rPr>
              <a:t>network-core </a:t>
            </a:r>
            <a:r>
              <a:rPr lang="en-US" dirty="0">
                <a:cs typeface="+mj-cs"/>
              </a:rPr>
              <a:t>functions</a:t>
            </a:r>
          </a:p>
        </p:txBody>
      </p:sp>
      <p:sp>
        <p:nvSpPr>
          <p:cNvPr id="36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0" y="1404938"/>
            <a:ext cx="4192588" cy="46482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i="1" smtClean="0">
                <a:solidFill>
                  <a:srgbClr val="C00000"/>
                </a:solidFill>
                <a:ea typeface="ＭＳ Ｐゴシック" pitchFamily="34" charset="-128"/>
              </a:rPr>
              <a:t>forwarding</a:t>
            </a:r>
            <a:r>
              <a:rPr lang="en-US" sz="2400" i="1" smtClean="0">
                <a:solidFill>
                  <a:srgbClr val="C00000"/>
                </a:solidFill>
                <a:ea typeface="ＭＳ Ｐゴシック" pitchFamily="34" charset="-128"/>
              </a:rPr>
              <a:t>:</a:t>
            </a:r>
            <a:r>
              <a:rPr lang="en-US" sz="2400" smtClean="0">
                <a:solidFill>
                  <a:srgbClr val="C00000"/>
                </a:solidFill>
                <a:ea typeface="ＭＳ Ｐゴシック" pitchFamily="34" charset="-128"/>
              </a:rPr>
              <a:t> </a:t>
            </a:r>
            <a:r>
              <a:rPr lang="en-US" sz="2400" smtClean="0">
                <a:ea typeface="ＭＳ Ｐゴシック" pitchFamily="34" charset="-128"/>
              </a:rPr>
              <a:t>move packets from router</a:t>
            </a:r>
            <a:r>
              <a:rPr lang="ja-JP" altLang="en-US" sz="2400" smtClean="0">
                <a:ea typeface="ＭＳ Ｐゴシック" pitchFamily="34" charset="-128"/>
              </a:rPr>
              <a:t>’</a:t>
            </a:r>
            <a:r>
              <a:rPr lang="en-US" altLang="ja-JP" sz="2400" smtClean="0">
                <a:ea typeface="ＭＳ Ｐゴシック" pitchFamily="34" charset="-128"/>
              </a:rPr>
              <a:t>s input to appropriate router output</a:t>
            </a:r>
          </a:p>
          <a:p>
            <a:pPr marL="0" indent="0">
              <a:buFont typeface="Wingdings" pitchFamily="2" charset="2"/>
              <a:buNone/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36871" name="Rectangle 3"/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sz="2800" i="1">
                <a:solidFill>
                  <a:srgbClr val="C00000"/>
                </a:solidFill>
                <a:latin typeface="Gill Sans MT" pitchFamily="34" charset="0"/>
              </a:rPr>
              <a:t>routing:</a:t>
            </a:r>
            <a:r>
              <a:rPr lang="en-US" sz="2800">
                <a:solidFill>
                  <a:srgbClr val="C00000"/>
                </a:solidFill>
                <a:latin typeface="Gill Sans MT" pitchFamily="34" charset="0"/>
              </a:rPr>
              <a:t> </a:t>
            </a:r>
            <a:r>
              <a:rPr lang="en-US">
                <a:latin typeface="Gill Sans MT" pitchFamily="34" charset="0"/>
              </a:rPr>
              <a:t>determines source-destination route taken by packets</a:t>
            </a:r>
          </a:p>
          <a:p>
            <a:pPr marL="742950" lvl="1" indent="-285750">
              <a:lnSpc>
                <a:spcPct val="85000"/>
              </a:lnSpc>
              <a:buClr>
                <a:srgbClr val="000099"/>
              </a:buClr>
              <a:buFont typeface="Wingdings" pitchFamily="2" charset="2"/>
              <a:buChar char="§"/>
            </a:pPr>
            <a:r>
              <a:rPr lang="en-US" i="1">
                <a:latin typeface="Gill Sans MT" pitchFamily="34" charset="0"/>
              </a:rPr>
              <a:t>routing algorithms</a:t>
            </a:r>
            <a:endParaRPr lang="en-US">
              <a:latin typeface="Gill Sans MT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endParaRPr lang="en-US" sz="2800">
              <a:latin typeface="Gill Sans MT" pitchFamily="34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ea typeface="+mn-ea"/>
            </a:endParaRPr>
          </a:p>
        </p:txBody>
      </p:sp>
      <p:grpSp>
        <p:nvGrpSpPr>
          <p:cNvPr id="36873" name="Group 4"/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37037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38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39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routing algorithm</a:t>
              </a:r>
            </a:p>
          </p:txBody>
        </p:sp>
        <p:sp>
          <p:nvSpPr>
            <p:cNvPr id="37040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41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local forwarding table</a:t>
              </a:r>
            </a:p>
          </p:txBody>
        </p:sp>
        <p:sp>
          <p:nvSpPr>
            <p:cNvPr id="37042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destination</a:t>
              </a:r>
            </a:p>
          </p:txBody>
        </p:sp>
        <p:sp>
          <p:nvSpPr>
            <p:cNvPr id="37043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output link</a:t>
              </a:r>
            </a:p>
          </p:txBody>
        </p:sp>
        <p:sp>
          <p:nvSpPr>
            <p:cNvPr id="37044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5" name="Text Box 114"/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37046" name="Text Box 115"/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7047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8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9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36874" name="Group 3"/>
          <p:cNvGrpSpPr>
            <a:grpSpLocks/>
          </p:cNvGrpSpPr>
          <p:nvPr/>
        </p:nvGrpSpPr>
        <p:grpSpPr bwMode="auto">
          <a:xfrm>
            <a:off x="3200400" y="3632200"/>
            <a:ext cx="4745038" cy="2989263"/>
            <a:chOff x="2088829" y="3641726"/>
            <a:chExt cx="4743771" cy="2989155"/>
          </a:xfrm>
        </p:grpSpPr>
        <p:sp>
          <p:nvSpPr>
            <p:cNvPr id="36887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8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889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37024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025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26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27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28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29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3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5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6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30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31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2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3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0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37011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012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13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14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15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16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21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2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3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17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18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9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0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1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36998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99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0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1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02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03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0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9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0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04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05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6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7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2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36985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86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7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8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89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90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9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6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7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91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92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3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4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3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36972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73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4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5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76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77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82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3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4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78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79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0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1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4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36959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60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1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2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63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64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69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0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1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65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66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7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8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895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9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0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1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6902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6903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36904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36954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5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6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7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8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36905" name="Text Box 106"/>
            <p:cNvSpPr txBox="1">
              <a:spLocks noChangeArrowheads="1"/>
            </p:cNvSpPr>
            <p:nvPr/>
          </p:nvSpPr>
          <p:spPr bwMode="auto">
            <a:xfrm>
              <a:off x="2088829" y="6046702"/>
              <a:ext cx="2339350" cy="584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dest address in arriving</a:t>
              </a:r>
            </a:p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</a:rPr>
                <a:t>s header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36906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7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8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9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0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1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2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3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14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36947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8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9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0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1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2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3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5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36940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1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2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3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4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5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6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6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36933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4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5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6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7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8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9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7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36926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7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8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9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0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1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2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8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36919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0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1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2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3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4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5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36875" name="Straight Connector 421888"/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6" name="Straight Connector 421894"/>
          <p:cNvCxnSpPr>
            <a:cxnSpLocks noChangeShapeType="1"/>
          </p:cNvCxnSpPr>
          <p:nvPr/>
        </p:nvCxnSpPr>
        <p:spPr bwMode="auto">
          <a:xfrm flipH="1">
            <a:off x="3503613" y="2444750"/>
            <a:ext cx="1943100" cy="171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6877" name="Line 280"/>
          <p:cNvSpPr>
            <a:spLocks noChangeShapeType="1"/>
          </p:cNvSpPr>
          <p:nvPr/>
        </p:nvSpPr>
        <p:spPr bwMode="auto">
          <a:xfrm flipV="1">
            <a:off x="7678738" y="4503738"/>
            <a:ext cx="604837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878" name="Group 108"/>
          <p:cNvGrpSpPr>
            <a:grpSpLocks/>
          </p:cNvGrpSpPr>
          <p:nvPr/>
        </p:nvGrpSpPr>
        <p:grpSpPr bwMode="auto">
          <a:xfrm>
            <a:off x="8016875" y="3967163"/>
            <a:ext cx="779463" cy="679450"/>
            <a:chOff x="-44" y="1473"/>
            <a:chExt cx="981" cy="1105"/>
          </a:xfrm>
        </p:grpSpPr>
        <p:pic>
          <p:nvPicPr>
            <p:cNvPr id="36885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6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879" name="Line 280"/>
          <p:cNvSpPr>
            <a:spLocks noChangeShapeType="1"/>
          </p:cNvSpPr>
          <p:nvPr/>
        </p:nvSpPr>
        <p:spPr bwMode="auto">
          <a:xfrm>
            <a:off x="7248525" y="5561013"/>
            <a:ext cx="842963" cy="106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880" name="Group 108"/>
          <p:cNvGrpSpPr>
            <a:grpSpLocks/>
          </p:cNvGrpSpPr>
          <p:nvPr/>
        </p:nvGrpSpPr>
        <p:grpSpPr bwMode="auto">
          <a:xfrm>
            <a:off x="7740650" y="5260975"/>
            <a:ext cx="779463" cy="679450"/>
            <a:chOff x="-44" y="1473"/>
            <a:chExt cx="981" cy="1105"/>
          </a:xfrm>
        </p:grpSpPr>
        <p:pic>
          <p:nvPicPr>
            <p:cNvPr id="36883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4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881" name="Text Box 305"/>
          <p:cNvSpPr txBox="1">
            <a:spLocks noChangeArrowheads="1"/>
          </p:cNvSpPr>
          <p:nvPr/>
        </p:nvSpPr>
        <p:spPr bwMode="auto">
          <a:xfrm>
            <a:off x="8318500" y="3475038"/>
            <a:ext cx="825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0111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882" name="Text Box 305"/>
          <p:cNvSpPr txBox="1">
            <a:spLocks noChangeArrowheads="1"/>
          </p:cNvSpPr>
          <p:nvPr/>
        </p:nvSpPr>
        <p:spPr bwMode="auto">
          <a:xfrm>
            <a:off x="8380413" y="4881563"/>
            <a:ext cx="8715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0100</a:t>
            </a:r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Internet structure: network of networks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43011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3"/>
          <p:cNvSpPr txBox="1">
            <a:spLocks noChangeArrowheads="1"/>
          </p:cNvSpPr>
          <p:nvPr/>
        </p:nvSpPr>
        <p:spPr bwMode="auto">
          <a:xfrm>
            <a:off x="481013" y="1263650"/>
            <a:ext cx="819626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End systems connect to Internet via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 access networks</a:t>
            </a:r>
            <a:endParaRPr lang="en-US">
              <a:latin typeface="Gill Sans MT" pitchFamily="34" charset="0"/>
            </a:endParaRP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Residential, company and university networks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Access networks in turn must be interconnected.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Resulting network of networks is very complex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Evolution was driven by 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economics</a:t>
            </a:r>
            <a:r>
              <a:rPr lang="en-US">
                <a:latin typeface="Gill Sans MT" pitchFamily="34" charset="0"/>
              </a:rPr>
              <a:t> and 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national policies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Let</a:t>
            </a:r>
            <a:r>
              <a:rPr lang="ja-JP" altLang="en-US">
                <a:latin typeface="Gill Sans MT" pitchFamily="34" charset="0"/>
              </a:rPr>
              <a:t>’</a:t>
            </a:r>
            <a:r>
              <a:rPr lang="en-US" altLang="ja-JP">
                <a:latin typeface="Gill Sans MT" pitchFamily="34" charset="0"/>
              </a:rPr>
              <a:t>s take a stepwise approach to describe current Internet structure</a:t>
            </a:r>
            <a:endParaRPr lang="en-US"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Internet structure: network of networks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sz="2400" i="1" smtClean="0">
                <a:solidFill>
                  <a:srgbClr val="CC0000"/>
                </a:solidFill>
                <a:ea typeface="ＭＳ Ｐゴシック" pitchFamily="34" charset="-128"/>
              </a:rPr>
              <a:t>Question: </a:t>
            </a:r>
            <a:r>
              <a:rPr lang="en-US" sz="2400" smtClean="0">
                <a:ea typeface="ＭＳ Ｐゴシック" pitchFamily="34" charset="-128"/>
              </a:rPr>
              <a:t>given </a:t>
            </a:r>
            <a:r>
              <a:rPr lang="en-US" sz="2400" i="1" smtClean="0">
                <a:ea typeface="ＭＳ Ｐゴシック" pitchFamily="34" charset="-128"/>
              </a:rPr>
              <a:t>a large numer</a:t>
            </a:r>
            <a:r>
              <a:rPr lang="en-US" sz="2400" smtClean="0">
                <a:ea typeface="ＭＳ Ｐゴシック" pitchFamily="34" charset="-128"/>
              </a:rPr>
              <a:t> of access networks, how to connect them together?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sz="2400" smtClean="0">
              <a:ea typeface="ＭＳ Ｐゴシック" pitchFamily="34" charset="-128"/>
            </a:endParaRPr>
          </a:p>
        </p:txBody>
      </p:sp>
      <p:pic>
        <p:nvPicPr>
          <p:cNvPr id="44036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37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403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40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3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40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40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40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40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40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40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40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40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40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40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40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40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40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40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40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405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Internet structure: network of networks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sz="2400" i="1" smtClean="0">
                <a:solidFill>
                  <a:srgbClr val="CC0000"/>
                </a:solidFill>
                <a:ea typeface="ＭＳ Ｐゴシック" pitchFamily="34" charset="-128"/>
              </a:rPr>
              <a:t>Option: </a:t>
            </a:r>
            <a:r>
              <a:rPr lang="en-US" sz="2400" i="1" smtClean="0">
                <a:ea typeface="ＭＳ Ｐゴシック" pitchFamily="34" charset="-128"/>
              </a:rPr>
              <a:t>connect each access network to every other access network? 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sz="2400" smtClean="0">
              <a:ea typeface="ＭＳ Ｐゴシック" pitchFamily="34" charset="-128"/>
            </a:endParaRPr>
          </a:p>
        </p:txBody>
      </p:sp>
      <p:pic>
        <p:nvPicPr>
          <p:cNvPr id="45060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061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5116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51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9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7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51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7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8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51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5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9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51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3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0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51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1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1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51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9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2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1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7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3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51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5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4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1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3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5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51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1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6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51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9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7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51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7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8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51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5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9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51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3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30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51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1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31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51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39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5132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3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4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5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6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7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45096" name="Straight Connector 7"/>
            <p:cNvCxnSpPr>
              <a:cxnSpLocks noChangeShapeType="1"/>
              <a:stCxn id="4516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7" name="Straight Connector 188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8" name="Straight Connector 190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9" name="Straight Connector 192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0" name="Straight Connector 195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1" name="Straight Connector 197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2" name="Straight Connector 199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3" name="Straight Connector 201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4" name="Straight Connector 203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5" name="Straight Connector 204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6" name="Straight Connector 207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7" name="Straight Connector 209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8" name="Straight Connector 211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9" name="Straight Connector 213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10" name="Straight Connector 215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5111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…</a:t>
              </a:r>
            </a:p>
          </p:txBody>
        </p:sp>
        <p:sp>
          <p:nvSpPr>
            <p:cNvPr id="45112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…</a:t>
              </a:r>
            </a:p>
          </p:txBody>
        </p:sp>
        <p:sp>
          <p:nvSpPr>
            <p:cNvPr id="45113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45114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45115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45081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2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3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4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5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6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7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8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9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0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1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2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3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4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5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45066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7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8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9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0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1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2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3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4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5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6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7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8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9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0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497138" y="3403600"/>
            <a:ext cx="4268787" cy="1570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connecting each access network to each other directly </a:t>
            </a:r>
            <a:r>
              <a:rPr lang="en-US" i="1">
                <a:solidFill>
                  <a:srgbClr val="CC0000"/>
                </a:solidFill>
              </a:rPr>
              <a:t>doesn</a:t>
            </a:r>
            <a:r>
              <a:rPr lang="en-US" altLang="en-US" i="1">
                <a:solidFill>
                  <a:srgbClr val="CC0000"/>
                </a:solidFill>
              </a:rPr>
              <a:t>’</a:t>
            </a:r>
            <a:r>
              <a:rPr lang="en-US" i="1">
                <a:solidFill>
                  <a:srgbClr val="CC0000"/>
                </a:solidFill>
              </a:rPr>
              <a:t>t scale: </a:t>
            </a:r>
            <a:r>
              <a:rPr lang="en-US"/>
              <a:t>O(</a:t>
            </a:r>
            <a:r>
              <a:rPr lang="en-US" i="1"/>
              <a:t>N</a:t>
            </a:r>
            <a:r>
              <a:rPr lang="en-US" baseline="30000"/>
              <a:t>2</a:t>
            </a:r>
            <a:r>
              <a:rPr lang="en-US"/>
              <a:t>) connections.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Internet structure: network of networks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46083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084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6184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62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5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62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5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6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62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7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62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8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62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9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62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0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62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1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62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2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62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3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62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4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62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5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62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6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62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7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62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8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62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9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62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620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6085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Option: </a:t>
            </a:r>
            <a:r>
              <a:rPr lang="en-US" i="1">
                <a:latin typeface="Gill Sans MT" pitchFamily="34" charset="0"/>
              </a:rPr>
              <a:t>connect each access ISP to a global transit ISP? </a:t>
            </a:r>
            <a:r>
              <a:rPr lang="en-US" i="1">
                <a:solidFill>
                  <a:srgbClr val="C00000"/>
                </a:solidFill>
              </a:rPr>
              <a:t>Customer</a:t>
            </a:r>
            <a:r>
              <a:rPr lang="en-US" i="1"/>
              <a:t> and </a:t>
            </a:r>
            <a:r>
              <a:rPr lang="en-US" i="1">
                <a:solidFill>
                  <a:srgbClr val="C00000"/>
                </a:solidFill>
              </a:rPr>
              <a:t>provider </a:t>
            </a:r>
            <a:r>
              <a:rPr lang="en-US" i="1"/>
              <a:t>ISPs have economic agreement.</a:t>
            </a:r>
            <a:endParaRPr lang="en-US">
              <a:latin typeface="Gill Sans MT" pitchFamily="34" charset="0"/>
            </a:endParaRPr>
          </a:p>
        </p:txBody>
      </p:sp>
      <p:sp>
        <p:nvSpPr>
          <p:cNvPr id="46086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6087" name="Group 133"/>
          <p:cNvGrpSpPr>
            <a:grpSpLocks/>
          </p:cNvGrpSpPr>
          <p:nvPr/>
        </p:nvGrpSpPr>
        <p:grpSpPr bwMode="auto">
          <a:xfrm>
            <a:off x="3138488" y="4392613"/>
            <a:ext cx="617537" cy="250825"/>
            <a:chOff x="2356" y="1300"/>
            <a:chExt cx="555" cy="194"/>
          </a:xfrm>
        </p:grpSpPr>
        <p:sp>
          <p:nvSpPr>
            <p:cNvPr id="4617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7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7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7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8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8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8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8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8" name="Group 133"/>
          <p:cNvGrpSpPr>
            <a:grpSpLocks/>
          </p:cNvGrpSpPr>
          <p:nvPr/>
        </p:nvGrpSpPr>
        <p:grpSpPr bwMode="auto">
          <a:xfrm>
            <a:off x="4132263" y="3706813"/>
            <a:ext cx="617537" cy="250825"/>
            <a:chOff x="2356" y="1300"/>
            <a:chExt cx="555" cy="194"/>
          </a:xfrm>
        </p:grpSpPr>
        <p:sp>
          <p:nvSpPr>
            <p:cNvPr id="4616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6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7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7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7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7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7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7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9" name="Group 133"/>
          <p:cNvGrpSpPr>
            <a:grpSpLocks/>
          </p:cNvGrpSpPr>
          <p:nvPr/>
        </p:nvGrpSpPr>
        <p:grpSpPr bwMode="auto">
          <a:xfrm>
            <a:off x="4706938" y="4013200"/>
            <a:ext cx="617537" cy="250825"/>
            <a:chOff x="2356" y="1300"/>
            <a:chExt cx="555" cy="194"/>
          </a:xfrm>
        </p:grpSpPr>
        <p:sp>
          <p:nvSpPr>
            <p:cNvPr id="4616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6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6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63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6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6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6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0" name="Group 133"/>
          <p:cNvGrpSpPr>
            <a:grpSpLocks/>
          </p:cNvGrpSpPr>
          <p:nvPr/>
        </p:nvGrpSpPr>
        <p:grpSpPr bwMode="auto">
          <a:xfrm>
            <a:off x="5245100" y="3538538"/>
            <a:ext cx="617538" cy="250825"/>
            <a:chOff x="2356" y="1300"/>
            <a:chExt cx="555" cy="194"/>
          </a:xfrm>
        </p:grpSpPr>
        <p:sp>
          <p:nvSpPr>
            <p:cNvPr id="4615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5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5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55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5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5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5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133"/>
          <p:cNvGrpSpPr>
            <a:grpSpLocks/>
          </p:cNvGrpSpPr>
          <p:nvPr/>
        </p:nvGrpSpPr>
        <p:grpSpPr bwMode="auto">
          <a:xfrm>
            <a:off x="3813175" y="4121150"/>
            <a:ext cx="617538" cy="250825"/>
            <a:chOff x="2356" y="1300"/>
            <a:chExt cx="555" cy="194"/>
          </a:xfrm>
        </p:grpSpPr>
        <p:sp>
          <p:nvSpPr>
            <p:cNvPr id="4614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4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4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4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5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4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2" name="Group 133"/>
          <p:cNvGrpSpPr>
            <a:grpSpLocks/>
          </p:cNvGrpSpPr>
          <p:nvPr/>
        </p:nvGrpSpPr>
        <p:grpSpPr bwMode="auto">
          <a:xfrm>
            <a:off x="4368800" y="4610100"/>
            <a:ext cx="617538" cy="250825"/>
            <a:chOff x="2356" y="1300"/>
            <a:chExt cx="555" cy="194"/>
          </a:xfrm>
        </p:grpSpPr>
        <p:sp>
          <p:nvSpPr>
            <p:cNvPr id="4613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3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3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3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4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4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3" name="Group 133"/>
          <p:cNvGrpSpPr>
            <a:grpSpLocks/>
          </p:cNvGrpSpPr>
          <p:nvPr/>
        </p:nvGrpSpPr>
        <p:grpSpPr bwMode="auto">
          <a:xfrm>
            <a:off x="5389563" y="4411663"/>
            <a:ext cx="617537" cy="250825"/>
            <a:chOff x="2356" y="1300"/>
            <a:chExt cx="555" cy="194"/>
          </a:xfrm>
        </p:grpSpPr>
        <p:sp>
          <p:nvSpPr>
            <p:cNvPr id="4612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2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3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3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3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3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4" name="Group 133"/>
          <p:cNvGrpSpPr>
            <a:grpSpLocks/>
          </p:cNvGrpSpPr>
          <p:nvPr/>
        </p:nvGrpSpPr>
        <p:grpSpPr bwMode="auto">
          <a:xfrm>
            <a:off x="3502025" y="3351213"/>
            <a:ext cx="617538" cy="250825"/>
            <a:chOff x="2356" y="1300"/>
            <a:chExt cx="555" cy="194"/>
          </a:xfrm>
        </p:grpSpPr>
        <p:sp>
          <p:nvSpPr>
            <p:cNvPr id="4612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2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2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23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2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2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46095" name="Straight Connector 10"/>
          <p:cNvCxnSpPr>
            <a:cxnSpLocks noChangeShapeType="1"/>
            <a:stCxn id="46125" idx="0"/>
            <a:endCxn id="46156" idx="0"/>
          </p:cNvCxnSpPr>
          <p:nvPr/>
        </p:nvCxnSpPr>
        <p:spPr bwMode="auto">
          <a:xfrm>
            <a:off x="4114800" y="3432175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6" name="Straight Connector 297"/>
          <p:cNvCxnSpPr>
            <a:cxnSpLocks noChangeShapeType="1"/>
            <a:endCxn id="46162" idx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7" name="Straight Connector 298"/>
          <p:cNvCxnSpPr>
            <a:cxnSpLocks noChangeShapeType="1"/>
            <a:endCxn id="46164" idx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8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9" name="Straight Connector 300"/>
          <p:cNvCxnSpPr>
            <a:cxnSpLocks noChangeShapeType="1"/>
          </p:cNvCxnSpPr>
          <p:nvPr/>
        </p:nvCxnSpPr>
        <p:spPr bwMode="auto">
          <a:xfrm flipV="1">
            <a:off x="3738563" y="4367213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0" name="Straight Connector 301"/>
          <p:cNvCxnSpPr>
            <a:cxnSpLocks noChangeShapeType="1"/>
            <a:stCxn id="46138" idx="0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1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2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3" name="Straight Connector 304"/>
          <p:cNvCxnSpPr>
            <a:cxnSpLocks noChangeShapeType="1"/>
            <a:endCxn id="46120" idx="4"/>
          </p:cNvCxnSpPr>
          <p:nvPr/>
        </p:nvCxnSpPr>
        <p:spPr bwMode="auto">
          <a:xfrm flipH="1" flipV="1">
            <a:off x="3810000" y="3602038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4" name="Straight Connector 22"/>
          <p:cNvCxnSpPr>
            <a:cxnSpLocks noChangeShapeType="1"/>
            <a:endCxn id="46122" idx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5" name="Straight Connector 305"/>
          <p:cNvCxnSpPr>
            <a:cxnSpLocks noChangeShapeType="1"/>
            <a:endCxn id="46124" idx="0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6" name="Straight Connector 306"/>
          <p:cNvCxnSpPr>
            <a:cxnSpLocks noChangeShapeType="1"/>
            <a:endCxn id="46124" idx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7" name="Straight Connector 307"/>
          <p:cNvCxnSpPr>
            <a:cxnSpLocks noChangeShapeType="1"/>
            <a:endCxn id="46180" idx="0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8" name="Straight Connector 308"/>
          <p:cNvCxnSpPr>
            <a:cxnSpLocks noChangeShapeType="1"/>
            <a:endCxn id="46176" idx="2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9" name="Straight Connector 309"/>
          <p:cNvCxnSpPr>
            <a:cxnSpLocks noChangeShapeType="1"/>
            <a:endCxn id="46176" idx="3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0" name="Straight Connector 310"/>
          <p:cNvCxnSpPr>
            <a:cxnSpLocks noChangeShapeType="1"/>
            <a:stCxn id="46207" idx="0"/>
            <a:endCxn id="46176" idx="4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1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2" name="Straight Connector 312"/>
          <p:cNvCxnSpPr>
            <a:cxnSpLocks noChangeShapeType="1"/>
            <a:stCxn id="46210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3" name="Straight Connector 313"/>
          <p:cNvCxnSpPr>
            <a:cxnSpLocks noChangeShapeType="1"/>
          </p:cNvCxnSpPr>
          <p:nvPr/>
        </p:nvCxnSpPr>
        <p:spPr bwMode="auto">
          <a:xfrm flipH="1" flipV="1">
            <a:off x="5832475" y="4648200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4" name="Straight Connector 314"/>
          <p:cNvCxnSpPr>
            <a:cxnSpLocks noChangeShapeType="1"/>
            <a:endCxn id="46133" idx="1"/>
          </p:cNvCxnSpPr>
          <p:nvPr/>
        </p:nvCxnSpPr>
        <p:spPr bwMode="auto">
          <a:xfrm flipH="1" flipV="1">
            <a:off x="6002338" y="4600575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5" name="Straight Connector 315"/>
          <p:cNvCxnSpPr>
            <a:cxnSpLocks noChangeShapeType="1"/>
            <a:endCxn id="46133" idx="0"/>
          </p:cNvCxnSpPr>
          <p:nvPr/>
        </p:nvCxnSpPr>
        <p:spPr bwMode="auto">
          <a:xfrm flipH="1">
            <a:off x="6002338" y="4295775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6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7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8" name="Straight Connector 318"/>
          <p:cNvCxnSpPr>
            <a:cxnSpLocks noChangeShapeType="1"/>
            <a:stCxn id="46218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6119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global</a:t>
            </a:r>
            <a:br>
              <a:rPr lang="en-US" i="1"/>
            </a:br>
            <a:r>
              <a:rPr lang="en-US" i="1"/>
              <a:t>ISP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Internet structure: network of networks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47107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108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737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74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7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74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74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74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74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4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74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4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74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74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74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74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74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74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74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74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739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7109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But if one global ISP is viable business, there will be competitors ….</a:t>
            </a:r>
          </a:p>
        </p:txBody>
      </p:sp>
      <p:grpSp>
        <p:nvGrpSpPr>
          <p:cNvPr id="47110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7295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29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3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7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7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297" name="Straight Connector 10"/>
            <p:cNvCxnSpPr>
              <a:cxnSpLocks noChangeShapeType="1"/>
              <a:stCxn id="4737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98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99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0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1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2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3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4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5" name="Straight Connector 304"/>
            <p:cNvCxnSpPr>
              <a:cxnSpLocks noChangeShapeType="1"/>
              <a:endCxn id="4737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306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730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3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6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6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0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3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58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59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0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3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5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5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3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4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4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4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3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3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3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3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3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32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2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2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2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2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2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2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31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1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1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1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2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2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1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19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7111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721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21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2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9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9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214" name="Straight Connector 334"/>
            <p:cNvCxnSpPr>
              <a:cxnSpLocks noChangeShapeType="1"/>
              <a:stCxn id="4729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2" name="Straight Connector 342"/>
            <p:cNvCxnSpPr>
              <a:cxnSpLocks noChangeShapeType="1"/>
              <a:endCxn id="4728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22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722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2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8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8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27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7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7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7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7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7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7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7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2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6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6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2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5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6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2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5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5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2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4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4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3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2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3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3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7112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7129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13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204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0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0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131" name="Straight Connector 419"/>
            <p:cNvCxnSpPr>
              <a:cxnSpLocks noChangeShapeType="1"/>
              <a:stCxn id="4720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2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3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4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5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6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8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9" name="Straight Connector 427"/>
            <p:cNvCxnSpPr>
              <a:cxnSpLocks noChangeShapeType="1"/>
              <a:endCxn id="4720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140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714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1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0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0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1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92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93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18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8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8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8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8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8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7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7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7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7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7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6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7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7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6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6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5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6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6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6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6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14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4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5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5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5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5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5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7113" name="Straight Connector 12"/>
          <p:cNvCxnSpPr>
            <a:cxnSpLocks noChangeShapeType="1"/>
            <a:endCxn id="4728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4" name="Straight Connector 500"/>
          <p:cNvCxnSpPr>
            <a:cxnSpLocks noChangeShapeType="1"/>
            <a:endCxn id="47291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5" name="Straight Connector 501"/>
          <p:cNvCxnSpPr>
            <a:cxnSpLocks noChangeShapeType="1"/>
            <a:endCxn id="47287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6" name="Straight Connector 502"/>
          <p:cNvCxnSpPr>
            <a:cxnSpLocks noChangeShapeType="1"/>
            <a:endCxn id="4725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7" name="Straight Connector 503"/>
          <p:cNvCxnSpPr>
            <a:cxnSpLocks noChangeShapeType="1"/>
            <a:endCxn id="4725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8" name="Straight Connector 504"/>
          <p:cNvCxnSpPr>
            <a:cxnSpLocks noChangeShapeType="1"/>
            <a:endCxn id="47340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9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0" name="Straight Connector 506"/>
          <p:cNvCxnSpPr>
            <a:cxnSpLocks noChangeShapeType="1"/>
            <a:stCxn id="47406" idx="4"/>
            <a:endCxn id="47335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1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2" name="Straight Connector 508"/>
          <p:cNvCxnSpPr>
            <a:cxnSpLocks noChangeShapeType="1"/>
            <a:endCxn id="47322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3" name="Straight Connector 509"/>
          <p:cNvCxnSpPr>
            <a:cxnSpLocks noChangeShapeType="1"/>
            <a:stCxn id="47404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4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5" name="Straight Connector 511"/>
          <p:cNvCxnSpPr>
            <a:cxnSpLocks noChangeShapeType="1"/>
            <a:stCxn id="47401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6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7" name="Straight Connector 513"/>
          <p:cNvCxnSpPr>
            <a:cxnSpLocks noChangeShapeType="1"/>
            <a:endCxn id="47152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8" name="Straight Connector 514"/>
          <p:cNvCxnSpPr>
            <a:cxnSpLocks noChangeShapeType="1"/>
            <a:endCxn id="47208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Internet structure: network of networks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48131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8425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847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8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6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847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6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7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847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4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8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847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2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9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846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0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0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846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8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1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846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6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2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846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4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3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846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2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4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845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0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5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845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8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6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845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6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7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845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4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8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845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2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9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844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0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40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844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48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8441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2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3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4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5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6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8133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48134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8342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34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4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2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2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344" name="Straight Connector 10"/>
            <p:cNvCxnSpPr>
              <a:cxnSpLocks noChangeShapeType="1"/>
              <a:stCxn id="4842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5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6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7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8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9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0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1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2" name="Straight Connector 304"/>
            <p:cNvCxnSpPr>
              <a:cxnSpLocks noChangeShapeType="1"/>
              <a:endCxn id="4841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353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835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4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1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1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4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05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06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3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9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9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3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8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9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3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8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8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3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7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7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6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3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6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6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8135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8259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26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3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3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261" name="Straight Connector 334"/>
            <p:cNvCxnSpPr>
              <a:cxnSpLocks noChangeShapeType="1"/>
              <a:stCxn id="4833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2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3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4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5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6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7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8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9" name="Straight Connector 342"/>
            <p:cNvCxnSpPr>
              <a:cxnSpLocks noChangeShapeType="1"/>
              <a:endCxn id="4833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270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827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3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3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3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2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3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1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1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3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0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07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2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9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9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2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9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9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2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8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8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8136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8176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177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251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5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5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178" name="Straight Connector 419"/>
            <p:cNvCxnSpPr>
              <a:cxnSpLocks noChangeShapeType="1"/>
              <a:stCxn id="48256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79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0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1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2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3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4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5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6" name="Straight Connector 427"/>
            <p:cNvCxnSpPr>
              <a:cxnSpLocks noChangeShapeType="1"/>
              <a:endCxn id="48251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187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8188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2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4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48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89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2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39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40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0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2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3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3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1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2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2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2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2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21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1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1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1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1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1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1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20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0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0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0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0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1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0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0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19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1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1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1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19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0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8137" name="Straight Connector 12"/>
          <p:cNvCxnSpPr>
            <a:cxnSpLocks noChangeShapeType="1"/>
            <a:endCxn id="48336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38" name="Straight Connector 500"/>
          <p:cNvCxnSpPr>
            <a:cxnSpLocks noChangeShapeType="1"/>
            <a:endCxn id="48338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39" name="Straight Connector 501"/>
          <p:cNvCxnSpPr>
            <a:cxnSpLocks noChangeShapeType="1"/>
            <a:endCxn id="48334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0" name="Straight Connector 502"/>
          <p:cNvCxnSpPr>
            <a:cxnSpLocks noChangeShapeType="1"/>
            <a:endCxn id="48304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1" name="Straight Connector 503"/>
          <p:cNvCxnSpPr>
            <a:cxnSpLocks noChangeShapeType="1"/>
            <a:endCxn id="48304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2" name="Straight Connector 504"/>
          <p:cNvCxnSpPr>
            <a:cxnSpLocks noChangeShapeType="1"/>
            <a:endCxn id="48387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3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4" name="Straight Connector 506"/>
          <p:cNvCxnSpPr>
            <a:cxnSpLocks noChangeShapeType="1"/>
            <a:stCxn id="48453" idx="4"/>
            <a:endCxn id="48382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5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6" name="Straight Connector 508"/>
          <p:cNvCxnSpPr>
            <a:cxnSpLocks noChangeShapeType="1"/>
            <a:endCxn id="48369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7" name="Straight Connector 509"/>
          <p:cNvCxnSpPr>
            <a:cxnSpLocks noChangeShapeType="1"/>
            <a:stCxn id="48451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8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9" name="Straight Connector 511"/>
          <p:cNvCxnSpPr>
            <a:cxnSpLocks noChangeShapeType="1"/>
            <a:stCxn id="48448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0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1" name="Straight Connector 513"/>
          <p:cNvCxnSpPr>
            <a:cxnSpLocks noChangeShapeType="1"/>
            <a:endCxn id="48199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2" name="Straight Connector 514"/>
          <p:cNvCxnSpPr>
            <a:cxnSpLocks noChangeShapeType="1"/>
            <a:endCxn id="48255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9464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48171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8174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75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8172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73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2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48165" name="Straight Connector 515"/>
            <p:cNvCxnSpPr>
              <a:cxnSpLocks noChangeShapeType="1"/>
              <a:stCxn id="48221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48166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48169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70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8167" name="Straight Connector 519"/>
            <p:cNvCxnSpPr>
              <a:cxnSpLocks noChangeShapeType="1"/>
              <a:stCxn id="48169" idx="6"/>
              <a:endCxn id="48421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8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6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48162" name="Straight Connector 7"/>
            <p:cNvCxnSpPr>
              <a:cxnSpLocks noChangeShapeType="1"/>
              <a:stCxn id="48294" idx="5"/>
              <a:endCxn id="48419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3" name="Straight Connector 415"/>
            <p:cNvCxnSpPr>
              <a:cxnSpLocks noChangeShapeType="1"/>
              <a:endCxn id="48253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4" name="Straight Connector 523"/>
            <p:cNvCxnSpPr>
              <a:cxnSpLocks noChangeShapeType="1"/>
              <a:stCxn id="48216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8" name="Group 39945"/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48160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48161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9" name="Group 39950"/>
          <p:cNvGrpSpPr>
            <a:grpSpLocks/>
          </p:cNvGrpSpPr>
          <p:nvPr/>
        </p:nvGrpSpPr>
        <p:grpSpPr bwMode="auto">
          <a:xfrm>
            <a:off x="5270500" y="1701800"/>
            <a:ext cx="3403600" cy="1169988"/>
            <a:chOff x="5270500" y="1701800"/>
            <a:chExt cx="3402978" cy="1169232"/>
          </a:xfrm>
        </p:grpSpPr>
        <p:sp>
          <p:nvSpPr>
            <p:cNvPr id="48158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02978" cy="461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solidFill>
                    <a:srgbClr val="CC0000"/>
                  </a:solidFill>
                </a:rPr>
                <a:t>Internet exchange point</a:t>
              </a:r>
            </a:p>
          </p:txBody>
        </p:sp>
        <p:cxnSp>
          <p:nvCxnSpPr>
            <p:cNvPr id="48159" name="Straight Connector 39948"/>
            <p:cNvCxnSpPr>
              <a:cxnSpLocks noChangeShapeType="1"/>
              <a:endCxn id="48175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ja-JP" sz="3600" smtClean="0">
                <a:ea typeface="ＭＳ Ｐゴシック" pitchFamily="34" charset="-128"/>
              </a:rPr>
              <a:t>Hardware view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50" y="1436688"/>
            <a:ext cx="3779838" cy="1271587"/>
          </a:xfrm>
        </p:spPr>
        <p:txBody>
          <a:bodyPr/>
          <a:lstStyle/>
          <a:p>
            <a:pPr marL="231775" indent="-231775" eaLnBrk="1" hangingPunct="1">
              <a:spcBef>
                <a:spcPct val="15000"/>
              </a:spcBef>
              <a:buSzPct val="75000"/>
            </a:pPr>
            <a:r>
              <a:rPr lang="en-US" sz="2400" smtClean="0">
                <a:ea typeface="ＭＳ Ｐゴシック" pitchFamily="34" charset="-128"/>
              </a:rPr>
              <a:t>millions of connected computing devices: </a:t>
            </a:r>
          </a:p>
          <a:p>
            <a:pPr marL="631825" lvl="1" indent="-231775" eaLnBrk="1" hangingPunct="1">
              <a:spcBef>
                <a:spcPct val="15000"/>
              </a:spcBef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hosts </a:t>
            </a:r>
            <a:r>
              <a:rPr lang="en-US" i="1" smtClean="0">
                <a:ea typeface="ＭＳ Ｐゴシック" pitchFamily="34" charset="-128"/>
              </a:rPr>
              <a:t>=</a:t>
            </a: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 end systems</a:t>
            </a:r>
            <a:r>
              <a:rPr lang="en-US" i="1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marL="631825" lvl="1" indent="-231775" eaLnBrk="1" hangingPunct="1">
              <a:buSzPct val="75000"/>
            </a:pPr>
            <a:r>
              <a:rPr lang="en-US" smtClean="0"/>
              <a:t>running </a:t>
            </a:r>
            <a:r>
              <a:rPr lang="en-US" i="1" smtClean="0">
                <a:solidFill>
                  <a:srgbClr val="CC0000"/>
                </a:solidFill>
              </a:rPr>
              <a:t>network apps</a:t>
            </a:r>
            <a:endParaRPr lang="en-US" smtClean="0">
              <a:solidFill>
                <a:srgbClr val="CC0000"/>
              </a:solidFill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695450" y="3152775"/>
            <a:ext cx="3368675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communication links</a:t>
            </a:r>
            <a:endParaRPr lang="en-US">
              <a:solidFill>
                <a:srgbClr val="CC0000"/>
              </a:solidFill>
              <a:latin typeface="Gill Sans MT" pitchFamily="34" charset="0"/>
            </a:endParaRPr>
          </a:p>
          <a:p>
            <a:pPr marL="747713" lvl="1" indent="-28575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fiber, copper, radio, satellite</a:t>
            </a:r>
          </a:p>
          <a:p>
            <a:pPr marL="747713" lvl="1" indent="-28575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transmission rate: </a:t>
            </a: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bandwidth</a:t>
            </a:r>
            <a:endParaRPr lang="en-US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811338" y="5307013"/>
            <a:ext cx="3779837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Packet switches:</a:t>
            </a:r>
            <a:r>
              <a:rPr lang="en-US">
                <a:latin typeface="Gill Sans MT" pitchFamily="34" charset="0"/>
              </a:rPr>
              <a:t> forward packets (chunks of data)</a:t>
            </a:r>
          </a:p>
          <a:p>
            <a:pPr marL="688975" lvl="1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</a:pPr>
            <a:r>
              <a:rPr lang="en-US" i="1">
                <a:solidFill>
                  <a:srgbClr val="C00000"/>
                </a:solidFill>
                <a:latin typeface="Gill Sans MT" pitchFamily="34" charset="0"/>
              </a:rPr>
              <a:t>routers</a:t>
            </a:r>
            <a:r>
              <a:rPr lang="en-US">
                <a:latin typeface="Gill Sans MT" pitchFamily="34" charset="0"/>
              </a:rPr>
              <a:t> and </a:t>
            </a:r>
            <a:r>
              <a:rPr lang="en-US" i="1">
                <a:solidFill>
                  <a:srgbClr val="C00000"/>
                </a:solidFill>
                <a:latin typeface="Gill Sans MT" pitchFamily="34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endParaRPr lang="en-US">
              <a:latin typeface="Gill Sans MT" pitchFamily="34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14781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links</a:t>
              </a:r>
            </a:p>
          </p:txBody>
        </p:sp>
        <p:sp>
          <p:nvSpPr>
            <p:cNvPr id="14782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links</a:t>
              </a:r>
            </a:p>
          </p:txBody>
        </p:sp>
        <p:grpSp>
          <p:nvGrpSpPr>
            <p:cNvPr id="14783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14788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4791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2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3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4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5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6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7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8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9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0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1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2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3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4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5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4789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90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784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14786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87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785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633413" y="5457825"/>
            <a:ext cx="646112" cy="477838"/>
            <a:chOff x="293" y="3440"/>
            <a:chExt cx="407" cy="301"/>
          </a:xfrm>
        </p:grpSpPr>
        <p:sp>
          <p:nvSpPr>
            <p:cNvPr id="14771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router</a:t>
              </a:r>
            </a:p>
          </p:txBody>
        </p:sp>
        <p:grpSp>
          <p:nvGrpSpPr>
            <p:cNvPr id="14772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1477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7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7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76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79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80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77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78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4345" name="Picture 853" descr="underline_bas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346" name="Group 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441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1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18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19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4769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70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4420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1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2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3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4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5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6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7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8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9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0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1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2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3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4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5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6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7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8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0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1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2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3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4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5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6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7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8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49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4767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8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0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4765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6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1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4763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4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2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4761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2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4453" name="Picture 603" descr="car_icon_small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454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4759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60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4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5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5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5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5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6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47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46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49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0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47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8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7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47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38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41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42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9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0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8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4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30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33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34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1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32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459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60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4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22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25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26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23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24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1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4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14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17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18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15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6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2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47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06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09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10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07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8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3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469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9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9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98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01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02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99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0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4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46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90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93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94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91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92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5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46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82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85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86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83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4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6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46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74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77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78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75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76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7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46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66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69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70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67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8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8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4661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662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69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4659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660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70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4641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464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5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6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7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8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9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0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1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2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3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5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6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7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8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4642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643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4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44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44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44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44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4476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4609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0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11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2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3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4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639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40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15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6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637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8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17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18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9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635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6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20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621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633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4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22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3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4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5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6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7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8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9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30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631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32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77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4577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8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79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0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1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2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607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8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3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4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605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6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5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86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7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603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4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8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89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601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2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90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1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2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3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4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5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6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7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8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599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00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78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4554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55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56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57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58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59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0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1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2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3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64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71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2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3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4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5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6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65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6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7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8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9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0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79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4531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32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33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34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35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6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7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8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9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0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41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48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49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0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1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2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3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42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3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4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5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6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7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80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450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09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10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11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12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3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4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5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6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7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18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25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6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7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8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9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30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19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0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1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2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3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4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81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4506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07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82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4483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84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85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486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87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8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9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0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1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2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93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00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1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2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3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4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5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494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5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6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7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8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9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606" name="Group 1201"/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14349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smartphone</a:t>
              </a:r>
            </a:p>
          </p:txBody>
        </p:sp>
        <p:sp>
          <p:nvSpPr>
            <p:cNvPr id="14350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PC</a:t>
              </a:r>
            </a:p>
          </p:txBody>
        </p:sp>
        <p:sp>
          <p:nvSpPr>
            <p:cNvPr id="14351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server</a:t>
              </a:r>
            </a:p>
          </p:txBody>
        </p:sp>
        <p:sp>
          <p:nvSpPr>
            <p:cNvPr id="14352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laptop</a:t>
              </a:r>
            </a:p>
          </p:txBody>
        </p:sp>
        <p:grpSp>
          <p:nvGrpSpPr>
            <p:cNvPr id="14353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14414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15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354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14412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13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5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14389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90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91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392" name="Picture 1092" descr="screen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93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4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5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6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7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8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399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406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7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8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9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10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11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400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1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2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3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4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5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56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14357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8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9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0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1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2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387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8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3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4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385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6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5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6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7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383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4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8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369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381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2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70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1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2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3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4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5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6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7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8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379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0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3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EDBB81AA-666F-47C3-9B04-1E29EBED3E6F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Internet structure: network of networks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49155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944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95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0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4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94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94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94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4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94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4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94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94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94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94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94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94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94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94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94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946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9157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… and regional networks may arise to connect access nets to ISPs </a:t>
            </a:r>
          </a:p>
        </p:txBody>
      </p:sp>
      <p:grpSp>
        <p:nvGrpSpPr>
          <p:cNvPr id="49158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9365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36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44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4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4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4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4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4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4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4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367" name="Straight Connector 10"/>
            <p:cNvCxnSpPr>
              <a:cxnSpLocks noChangeShapeType="1"/>
              <a:stCxn id="4944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68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69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0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1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2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3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4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5" name="Straight Connector 304"/>
            <p:cNvCxnSpPr>
              <a:cxnSpLocks noChangeShapeType="1"/>
              <a:endCxn id="4944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376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937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43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3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3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3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3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3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3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3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7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42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2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2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3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3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28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29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7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4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1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2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2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2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2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4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1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1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1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1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1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4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0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0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0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3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9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9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3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8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89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159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928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28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3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6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6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284" name="Straight Connector 334"/>
            <p:cNvCxnSpPr>
              <a:cxnSpLocks noChangeShapeType="1"/>
              <a:stCxn id="4936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2" name="Straight Connector 342"/>
            <p:cNvCxnSpPr>
              <a:cxnSpLocks noChangeShapeType="1"/>
              <a:endCxn id="4935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29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929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3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5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5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3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4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4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3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3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3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3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2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3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3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2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2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3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1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1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0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3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0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0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160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9199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20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274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7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8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8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7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7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201" name="Straight Connector 419"/>
            <p:cNvCxnSpPr>
              <a:cxnSpLocks noChangeShapeType="1"/>
              <a:stCxn id="4927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2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3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4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5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6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8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9" name="Straight Connector 427"/>
            <p:cNvCxnSpPr>
              <a:cxnSpLocks noChangeShapeType="1"/>
              <a:endCxn id="4927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210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921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2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6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7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7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2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6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62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63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2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5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5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2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4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4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2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3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3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2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3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3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2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2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2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9161" name="Straight Connector 12"/>
          <p:cNvCxnSpPr>
            <a:cxnSpLocks noChangeShapeType="1"/>
            <a:endCxn id="4935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2" name="Straight Connector 500"/>
          <p:cNvCxnSpPr>
            <a:cxnSpLocks noChangeShapeType="1"/>
            <a:stCxn id="49484" idx="8"/>
            <a:endCxn id="49182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3" name="Straight Connector 501"/>
          <p:cNvCxnSpPr>
            <a:cxnSpLocks noChangeShapeType="1"/>
            <a:endCxn id="49182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4" name="Straight Connector 502"/>
          <p:cNvCxnSpPr>
            <a:cxnSpLocks noChangeShapeType="1"/>
            <a:endCxn id="4932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5" name="Straight Connector 503"/>
          <p:cNvCxnSpPr>
            <a:cxnSpLocks noChangeShapeType="1"/>
            <a:endCxn id="4932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6" name="Straight Connector 504"/>
          <p:cNvCxnSpPr>
            <a:cxnSpLocks noChangeShapeType="1"/>
            <a:endCxn id="49410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7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8" name="Straight Connector 506"/>
          <p:cNvCxnSpPr>
            <a:cxnSpLocks noChangeShapeType="1"/>
            <a:stCxn id="49476" idx="4"/>
            <a:endCxn id="49405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9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0" name="Straight Connector 508"/>
          <p:cNvCxnSpPr>
            <a:cxnSpLocks noChangeShapeType="1"/>
            <a:endCxn id="49392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1" name="Straight Connector 509"/>
          <p:cNvCxnSpPr>
            <a:cxnSpLocks noChangeShapeType="1"/>
            <a:stCxn id="49474" idx="0"/>
            <a:endCxn id="49180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2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3" name="Straight Connector 511"/>
          <p:cNvCxnSpPr>
            <a:cxnSpLocks noChangeShapeType="1"/>
            <a:stCxn id="49471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4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5" name="Straight Connector 513"/>
          <p:cNvCxnSpPr>
            <a:cxnSpLocks noChangeShapeType="1"/>
            <a:stCxn id="49493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6" name="Straight Connector 514"/>
          <p:cNvCxnSpPr>
            <a:cxnSpLocks noChangeShapeType="1"/>
            <a:endCxn id="49182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9177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49194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9197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8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9195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96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78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49188" name="Straight Connector 515"/>
            <p:cNvCxnSpPr>
              <a:cxnSpLocks noChangeShapeType="1"/>
              <a:stCxn id="49244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49189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49192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3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9190" name="Straight Connector 519"/>
            <p:cNvCxnSpPr>
              <a:cxnSpLocks noChangeShapeType="1"/>
              <a:stCxn id="49192" idx="6"/>
              <a:endCxn id="49444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91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79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49185" name="Straight Connector 7"/>
            <p:cNvCxnSpPr>
              <a:cxnSpLocks noChangeShapeType="1"/>
              <a:stCxn id="49317" idx="5"/>
              <a:endCxn id="49442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86" name="Straight Connector 415"/>
            <p:cNvCxnSpPr>
              <a:cxnSpLocks noChangeShapeType="1"/>
              <a:endCxn id="49276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87" name="Straight Connector 523"/>
            <p:cNvCxnSpPr>
              <a:cxnSpLocks noChangeShapeType="1"/>
              <a:stCxn id="49239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49180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regional net</a:t>
            </a:r>
          </a:p>
        </p:txBody>
      </p:sp>
      <p:sp>
        <p:nvSpPr>
          <p:cNvPr id="49182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9183" name="Straight Connector 39941"/>
          <p:cNvCxnSpPr>
            <a:cxnSpLocks noChangeShapeType="1"/>
            <a:stCxn id="49182" idx="0"/>
            <a:endCxn id="49305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84" name="Straight Connector 524"/>
          <p:cNvCxnSpPr>
            <a:cxnSpLocks noChangeShapeType="1"/>
            <a:endCxn id="49278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Internet structure: network of networks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50179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180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5048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05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6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05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4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05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2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05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0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05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8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05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6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505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4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505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2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505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0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505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8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505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6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505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4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505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2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505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0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505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08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505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06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50499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0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1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2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3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4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50181" name="Rectangle 3"/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… and content provider networks  (e.g., Google, Microsoft,   Akamai ) may run their own network, to bring services, content close to end users</a:t>
            </a:r>
          </a:p>
        </p:txBody>
      </p:sp>
      <p:grpSp>
        <p:nvGrpSpPr>
          <p:cNvPr id="50182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50400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401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4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7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8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402" name="Straight Connector 10"/>
            <p:cNvCxnSpPr>
              <a:cxnSpLocks noChangeShapeType="1"/>
              <a:stCxn id="50480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3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4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5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6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7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8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9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10" name="Straight Connector 304"/>
            <p:cNvCxnSpPr>
              <a:cxnSpLocks noChangeShapeType="1"/>
              <a:endCxn id="50475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411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5041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4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7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7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3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4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63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64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4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4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5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5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5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4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4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4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6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4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3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4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7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4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3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32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8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4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2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24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183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50317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318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3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9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97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319" name="Straight Connector 334"/>
            <p:cNvCxnSpPr>
              <a:cxnSpLocks noChangeShapeType="1"/>
              <a:stCxn id="50397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0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1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2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3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4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5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6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7" name="Straight Connector 342"/>
            <p:cNvCxnSpPr>
              <a:cxnSpLocks noChangeShapeType="1"/>
              <a:endCxn id="50392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328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50329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3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8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89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0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3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8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8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1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3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7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7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7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2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3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6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6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6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6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65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3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35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5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57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4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3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4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49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5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3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4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41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184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50234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235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309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1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1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236" name="Straight Connector 419"/>
            <p:cNvCxnSpPr>
              <a:cxnSpLocks noChangeShapeType="1"/>
              <a:stCxn id="50314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7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8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9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0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1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2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3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4" name="Straight Connector 427"/>
            <p:cNvCxnSpPr>
              <a:cxnSpLocks noChangeShapeType="1"/>
              <a:endCxn id="50309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245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926532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50246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3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0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0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7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2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97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98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8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2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8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9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9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2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8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2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7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2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6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6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2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2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5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5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50185" name="Straight Connector 12"/>
          <p:cNvCxnSpPr>
            <a:cxnSpLocks noChangeShapeType="1"/>
            <a:endCxn id="50394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6" name="Straight Connector 500"/>
          <p:cNvCxnSpPr>
            <a:cxnSpLocks noChangeShapeType="1"/>
            <a:stCxn id="50519" idx="8"/>
            <a:endCxn id="50206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7" name="Straight Connector 501"/>
          <p:cNvCxnSpPr>
            <a:cxnSpLocks noChangeShapeType="1"/>
            <a:endCxn id="50206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8" name="Straight Connector 502"/>
          <p:cNvCxnSpPr>
            <a:cxnSpLocks noChangeShapeType="1"/>
            <a:endCxn id="50362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9" name="Straight Connector 503"/>
          <p:cNvCxnSpPr>
            <a:cxnSpLocks noChangeShapeType="1"/>
            <a:endCxn id="50362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0" name="Straight Connector 504"/>
          <p:cNvCxnSpPr>
            <a:cxnSpLocks noChangeShapeType="1"/>
            <a:endCxn id="50445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1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2" name="Straight Connector 506"/>
          <p:cNvCxnSpPr>
            <a:cxnSpLocks noChangeShapeType="1"/>
            <a:stCxn id="50511" idx="4"/>
            <a:endCxn id="50440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3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4" name="Straight Connector 508"/>
          <p:cNvCxnSpPr>
            <a:cxnSpLocks noChangeShapeType="1"/>
            <a:endCxn id="50427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5" name="Straight Connector 509"/>
          <p:cNvCxnSpPr>
            <a:cxnSpLocks noChangeShapeType="1"/>
            <a:stCxn id="50509" idx="0"/>
            <a:endCxn id="50204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6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7" name="Straight Connector 511"/>
          <p:cNvCxnSpPr>
            <a:cxnSpLocks noChangeShapeType="1"/>
            <a:stCxn id="50506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8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9" name="Straight Connector 513"/>
          <p:cNvCxnSpPr>
            <a:cxnSpLocks noChangeShapeType="1"/>
            <a:stCxn id="50528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00" name="Straight Connector 514"/>
          <p:cNvCxnSpPr>
            <a:cxnSpLocks noChangeShapeType="1"/>
            <a:endCxn id="50206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0201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50229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50232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33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50230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31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50202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50223" name="Straight Connector 515"/>
            <p:cNvCxnSpPr>
              <a:cxnSpLocks noChangeShapeType="1"/>
              <a:stCxn id="50279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50224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50227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28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50225" name="Straight Connector 519"/>
            <p:cNvCxnSpPr>
              <a:cxnSpLocks noChangeShapeType="1"/>
              <a:stCxn id="50227" idx="6"/>
              <a:endCxn id="50479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6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50203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50220" name="Straight Connector 7"/>
            <p:cNvCxnSpPr>
              <a:cxnSpLocks noChangeShapeType="1"/>
              <a:stCxn id="50352" idx="5"/>
              <a:endCxn id="50477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1" name="Straight Connector 415"/>
            <p:cNvCxnSpPr>
              <a:cxnSpLocks noChangeShapeType="1"/>
              <a:endCxn id="50311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2" name="Straight Connector 523"/>
            <p:cNvCxnSpPr>
              <a:cxnSpLocks noChangeShapeType="1"/>
              <a:stCxn id="50274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50204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regional net</a:t>
            </a:r>
          </a:p>
        </p:txBody>
      </p:sp>
      <p:sp>
        <p:nvSpPr>
          <p:cNvPr id="50206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50207" name="Straight Connector 39941"/>
          <p:cNvCxnSpPr>
            <a:cxnSpLocks noChangeShapeType="1"/>
            <a:stCxn id="50206" idx="0"/>
            <a:endCxn id="50340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08" name="Straight Connector 524"/>
          <p:cNvCxnSpPr>
            <a:cxnSpLocks noChangeShapeType="1"/>
            <a:endCxn id="50313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0209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10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Content provider network</a:t>
            </a:r>
          </a:p>
        </p:txBody>
      </p:sp>
      <p:cxnSp>
        <p:nvCxnSpPr>
          <p:cNvPr id="50211" name="Straight Connector 19"/>
          <p:cNvCxnSpPr>
            <a:cxnSpLocks noChangeShapeType="1"/>
            <a:stCxn id="50532" idx="2"/>
          </p:cNvCxnSpPr>
          <p:nvPr/>
        </p:nvCxnSpPr>
        <p:spPr bwMode="auto">
          <a:xfrm flipH="1">
            <a:off x="6540500" y="2867025"/>
            <a:ext cx="1508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2" name="Straight Connector 525"/>
          <p:cNvCxnSpPr>
            <a:cxnSpLocks noChangeShapeType="1"/>
            <a:endCxn id="50209" idx="7"/>
          </p:cNvCxnSpPr>
          <p:nvPr/>
        </p:nvCxnSpPr>
        <p:spPr bwMode="auto">
          <a:xfrm flipH="1">
            <a:off x="7070725" y="3221038"/>
            <a:ext cx="1428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3" name="Straight Connector 526"/>
          <p:cNvCxnSpPr>
            <a:cxnSpLocks noChangeShapeType="1"/>
          </p:cNvCxnSpPr>
          <p:nvPr/>
        </p:nvCxnSpPr>
        <p:spPr bwMode="auto">
          <a:xfrm flipH="1">
            <a:off x="5773738" y="3205163"/>
            <a:ext cx="111125" cy="244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4" name="Straight Connector 527"/>
          <p:cNvCxnSpPr>
            <a:cxnSpLocks noChangeShapeType="1"/>
            <a:endCxn id="50209" idx="1"/>
          </p:cNvCxnSpPr>
          <p:nvPr/>
        </p:nvCxnSpPr>
        <p:spPr bwMode="auto">
          <a:xfrm>
            <a:off x="2682875" y="3008313"/>
            <a:ext cx="76200" cy="5191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5" name="Straight Connector 528"/>
          <p:cNvCxnSpPr>
            <a:cxnSpLocks noChangeShapeType="1"/>
            <a:endCxn id="50279" idx="1"/>
          </p:cNvCxnSpPr>
          <p:nvPr/>
        </p:nvCxnSpPr>
        <p:spPr bwMode="auto">
          <a:xfrm>
            <a:off x="3413125" y="4049713"/>
            <a:ext cx="239713" cy="3397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6" name="Straight Connector 529"/>
          <p:cNvCxnSpPr>
            <a:cxnSpLocks noChangeShapeType="1"/>
          </p:cNvCxnSpPr>
          <p:nvPr/>
        </p:nvCxnSpPr>
        <p:spPr bwMode="auto">
          <a:xfrm>
            <a:off x="2303463" y="2651125"/>
            <a:ext cx="1428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7" name="Straight Connector 530"/>
          <p:cNvCxnSpPr>
            <a:cxnSpLocks noChangeShapeType="1"/>
          </p:cNvCxnSpPr>
          <p:nvPr/>
        </p:nvCxnSpPr>
        <p:spPr bwMode="auto">
          <a:xfrm flipH="1">
            <a:off x="1693863" y="3935413"/>
            <a:ext cx="5286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8" name="Straight Connector 531"/>
          <p:cNvCxnSpPr>
            <a:cxnSpLocks noChangeShapeType="1"/>
            <a:stCxn id="50511" idx="3"/>
          </p:cNvCxnSpPr>
          <p:nvPr/>
        </p:nvCxnSpPr>
        <p:spPr bwMode="auto">
          <a:xfrm flipH="1" flipV="1">
            <a:off x="7713663" y="3903663"/>
            <a:ext cx="4000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9" name="Straight Connector 532"/>
          <p:cNvCxnSpPr>
            <a:cxnSpLocks noChangeShapeType="1"/>
            <a:stCxn id="50513" idx="4"/>
          </p:cNvCxnSpPr>
          <p:nvPr/>
        </p:nvCxnSpPr>
        <p:spPr bwMode="auto">
          <a:xfrm flipH="1" flipV="1">
            <a:off x="7624763" y="3929063"/>
            <a:ext cx="628650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Internet structure: network of networks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149850"/>
            <a:ext cx="8440738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at center: small # of well-connected large networks</a:t>
            </a:r>
          </a:p>
          <a:p>
            <a:pPr lvl="1" eaLnBrk="1" hangingPunct="1"/>
            <a:r>
              <a:rPr lang="ja-JP" altLang="en-US" sz="2000" smtClean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2000" smtClean="0">
                <a:solidFill>
                  <a:srgbClr val="CC0000"/>
                </a:solidFill>
                <a:ea typeface="ＭＳ Ｐゴシック" pitchFamily="34" charset="-128"/>
              </a:rPr>
              <a:t>tier-1</a:t>
            </a:r>
            <a:r>
              <a:rPr lang="ja-JP" altLang="en-US" sz="2000" smtClean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2000" smtClean="0">
                <a:solidFill>
                  <a:srgbClr val="CC0000"/>
                </a:solidFill>
                <a:ea typeface="ＭＳ Ｐゴシック" pitchFamily="34" charset="-128"/>
              </a:rPr>
              <a:t> commercial ISPs</a:t>
            </a:r>
            <a:r>
              <a:rPr lang="en-US" altLang="ja-JP" sz="200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ja-JP" sz="2000" smtClean="0">
                <a:ea typeface="ＭＳ Ｐゴシック" pitchFamily="34" charset="-128"/>
              </a:rPr>
              <a:t>(e.g., Level 3, Sprint, AT&amp;T, NTT), national &amp; international coverage</a:t>
            </a:r>
          </a:p>
          <a:p>
            <a:pPr lvl="1" eaLnBrk="1" hangingPunct="1"/>
            <a:r>
              <a:rPr lang="en-US" sz="2000" smtClean="0">
                <a:solidFill>
                  <a:srgbClr val="CC0000"/>
                </a:solidFill>
              </a:rPr>
              <a:t>content provider network </a:t>
            </a:r>
            <a:r>
              <a:rPr lang="en-US" sz="2000" smtClean="0"/>
              <a:t>(e.g, Google): private network that connects it data centers to Internet, often bypassing tier-1, regional ISPs</a:t>
            </a:r>
          </a:p>
          <a:p>
            <a:pPr lvl="1" eaLnBrk="1" hangingPunct="1">
              <a:buFont typeface="Wingdings" pitchFamily="2" charset="2"/>
              <a:buNone/>
            </a:pPr>
            <a:endParaRPr lang="en-US" sz="2000" smtClean="0"/>
          </a:p>
        </p:txBody>
      </p:sp>
      <p:pic>
        <p:nvPicPr>
          <p:cNvPr id="51205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5330C3D8-09D0-4D1D-8943-AB07F5F84B48}" type="slidenum">
              <a:rPr lang="en-US" smtClean="0"/>
              <a:pPr/>
              <a:t>42</a:t>
            </a:fld>
            <a:endParaRPr lang="en-US" smtClean="0"/>
          </a:p>
        </p:txBody>
      </p:sp>
      <p:grpSp>
        <p:nvGrpSpPr>
          <p:cNvPr id="51207" name="Group 67"/>
          <p:cNvGrpSpPr>
            <a:grpSpLocks/>
          </p:cNvGrpSpPr>
          <p:nvPr/>
        </p:nvGrpSpPr>
        <p:grpSpPr bwMode="auto">
          <a:xfrm>
            <a:off x="1054100" y="1038225"/>
            <a:ext cx="7658100" cy="3984625"/>
            <a:chOff x="1066800" y="1371600"/>
            <a:chExt cx="7194549" cy="3984625"/>
          </a:xfrm>
        </p:grpSpPr>
        <p:sp>
          <p:nvSpPr>
            <p:cNvPr id="51208" name="Oval 76"/>
            <p:cNvSpPr>
              <a:spLocks noChangeArrowheads="1"/>
            </p:cNvSpPr>
            <p:nvPr/>
          </p:nvSpPr>
          <p:spPr bwMode="auto">
            <a:xfrm>
              <a:off x="1981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09" name="Oval 76"/>
            <p:cNvSpPr>
              <a:spLocks noChangeArrowheads="1"/>
            </p:cNvSpPr>
            <p:nvPr/>
          </p:nvSpPr>
          <p:spPr bwMode="auto">
            <a:xfrm>
              <a:off x="1066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0" name="Oval 76"/>
            <p:cNvSpPr>
              <a:spLocks noChangeArrowheads="1"/>
            </p:cNvSpPr>
            <p:nvPr/>
          </p:nvSpPr>
          <p:spPr bwMode="auto">
            <a:xfrm>
              <a:off x="5638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1" name="Oval 76"/>
            <p:cNvSpPr>
              <a:spLocks noChangeArrowheads="1"/>
            </p:cNvSpPr>
            <p:nvPr/>
          </p:nvSpPr>
          <p:spPr bwMode="auto">
            <a:xfrm>
              <a:off x="47244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2" name="Oval 76"/>
            <p:cNvSpPr>
              <a:spLocks noChangeArrowheads="1"/>
            </p:cNvSpPr>
            <p:nvPr/>
          </p:nvSpPr>
          <p:spPr bwMode="auto">
            <a:xfrm>
              <a:off x="38100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3" name="Oval 76"/>
            <p:cNvSpPr>
              <a:spLocks noChangeArrowheads="1"/>
            </p:cNvSpPr>
            <p:nvPr/>
          </p:nvSpPr>
          <p:spPr bwMode="auto">
            <a:xfrm>
              <a:off x="2895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4" name="Oval 76"/>
            <p:cNvSpPr>
              <a:spLocks noChangeArrowheads="1"/>
            </p:cNvSpPr>
            <p:nvPr/>
          </p:nvSpPr>
          <p:spPr bwMode="auto">
            <a:xfrm>
              <a:off x="6553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5" name="Oval 76"/>
            <p:cNvSpPr>
              <a:spLocks noChangeArrowheads="1"/>
            </p:cNvSpPr>
            <p:nvPr/>
          </p:nvSpPr>
          <p:spPr bwMode="auto">
            <a:xfrm>
              <a:off x="7467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6" name="Oval 33"/>
            <p:cNvSpPr>
              <a:spLocks noChangeArrowheads="1"/>
            </p:cNvSpPr>
            <p:nvPr/>
          </p:nvSpPr>
          <p:spPr bwMode="auto">
            <a:xfrm>
              <a:off x="24384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51217" name="Oval 33"/>
            <p:cNvSpPr>
              <a:spLocks noChangeArrowheads="1"/>
            </p:cNvSpPr>
            <p:nvPr/>
          </p:nvSpPr>
          <p:spPr bwMode="auto">
            <a:xfrm>
              <a:off x="48006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33157" y="2819400"/>
              <a:ext cx="609985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801284" y="27432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51220" name="Oval 34"/>
            <p:cNvSpPr>
              <a:spLocks noChangeArrowheads="1"/>
            </p:cNvSpPr>
            <p:nvPr/>
          </p:nvSpPr>
          <p:spPr bwMode="auto">
            <a:xfrm>
              <a:off x="11430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Tier 1 ISP</a:t>
              </a:r>
              <a:endParaRPr lang="en-US"/>
            </a:p>
          </p:txBody>
        </p:sp>
        <p:sp>
          <p:nvSpPr>
            <p:cNvPr id="51221" name="Oval 34"/>
            <p:cNvSpPr>
              <a:spLocks noChangeArrowheads="1"/>
            </p:cNvSpPr>
            <p:nvPr/>
          </p:nvSpPr>
          <p:spPr bwMode="auto">
            <a:xfrm>
              <a:off x="33528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Tier 1 ISP</a:t>
              </a:r>
              <a:endParaRPr lang="en-US"/>
            </a:p>
          </p:txBody>
        </p:sp>
        <p:sp>
          <p:nvSpPr>
            <p:cNvPr id="51222" name="Oval 34"/>
            <p:cNvSpPr>
              <a:spLocks noChangeArrowheads="1"/>
            </p:cNvSpPr>
            <p:nvPr/>
          </p:nvSpPr>
          <p:spPr bwMode="auto">
            <a:xfrm>
              <a:off x="5638800" y="1600200"/>
              <a:ext cx="1981200" cy="83820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Google</a:t>
              </a:r>
              <a:endParaRPr lang="en-US"/>
            </a:p>
          </p:txBody>
        </p:sp>
        <p:cxnSp>
          <p:nvCxnSpPr>
            <p:cNvPr id="84" name="Straight Connector 83"/>
            <p:cNvCxnSpPr>
              <a:endCxn id="51209" idx="0"/>
            </p:cNvCxnSpPr>
            <p:nvPr/>
          </p:nvCxnSpPr>
          <p:spPr>
            <a:xfrm rot="5400000">
              <a:off x="427081" y="3398633"/>
              <a:ext cx="2362200" cy="28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51216" idx="4"/>
            </p:cNvCxnSpPr>
            <p:nvPr/>
          </p:nvCxnSpPr>
          <p:spPr>
            <a:xfrm rot="5400000">
              <a:off x="3070887" y="4425754"/>
              <a:ext cx="504825" cy="92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1216" idx="3"/>
            </p:cNvCxnSpPr>
            <p:nvPr/>
          </p:nvCxnSpPr>
          <p:spPr>
            <a:xfrm rot="5400000">
              <a:off x="2265003" y="4277579"/>
              <a:ext cx="620712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808066" y="3459105"/>
              <a:ext cx="2438400" cy="24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9" idx="2"/>
            </p:cNvCxnSpPr>
            <p:nvPr/>
          </p:nvCxnSpPr>
          <p:spPr>
            <a:xfrm rot="5400000">
              <a:off x="1333803" y="3771707"/>
              <a:ext cx="1600200" cy="609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7315797" y="28194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 flipH="1">
              <a:off x="3747986" y="42525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51217" idx="2"/>
              <a:endCxn id="51216" idx="6"/>
            </p:cNvCxnSpPr>
            <p:nvPr/>
          </p:nvCxnSpPr>
          <p:spPr>
            <a:xfrm rot="10800000">
              <a:off x="4301663" y="3824288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4931639" y="4288692"/>
              <a:ext cx="620713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5633414" y="4425226"/>
              <a:ext cx="544513" cy="76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51217" idx="5"/>
            </p:cNvCxnSpPr>
            <p:nvPr/>
          </p:nvCxnSpPr>
          <p:spPr>
            <a:xfrm rot="16200000" flipH="1">
              <a:off x="6276143" y="4218669"/>
              <a:ext cx="620712" cy="390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51222" idx="4"/>
            </p:cNvCxnSpPr>
            <p:nvPr/>
          </p:nvCxnSpPr>
          <p:spPr>
            <a:xfrm rot="16200000" flipH="1">
              <a:off x="5747409" y="3320741"/>
              <a:ext cx="2297113" cy="53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2971328" y="1981200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>
              <a:off x="5181593" y="1981200"/>
              <a:ext cx="498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Arc 97"/>
            <p:cNvSpPr/>
            <p:nvPr/>
          </p:nvSpPr>
          <p:spPr>
            <a:xfrm>
              <a:off x="2133157" y="1371600"/>
              <a:ext cx="4190855" cy="457200"/>
            </a:xfrm>
            <a:prstGeom prst="arc">
              <a:avLst>
                <a:gd name="adj1" fmla="val 10681875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rot="16200000" flipH="1">
              <a:off x="6972290" y="2399831"/>
              <a:ext cx="533400" cy="305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79" idx="0"/>
            </p:cNvCxnSpPr>
            <p:nvPr/>
          </p:nvCxnSpPr>
          <p:spPr>
            <a:xfrm rot="16200000" flipH="1">
              <a:off x="2095457" y="2475961"/>
              <a:ext cx="457200" cy="229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2628635" y="3238707"/>
              <a:ext cx="457200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 flipV="1">
              <a:off x="2743142" y="2209800"/>
              <a:ext cx="2972375" cy="773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 flipH="1">
              <a:off x="4662218" y="24237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3314806" y="2856893"/>
              <a:ext cx="1143000" cy="153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H="1">
              <a:off x="5105256" y="3276738"/>
              <a:ext cx="304800" cy="152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0800000" flipV="1">
              <a:off x="4039175" y="3124200"/>
              <a:ext cx="762109" cy="544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51220" idx="5"/>
            </p:cNvCxnSpPr>
            <p:nvPr/>
          </p:nvCxnSpPr>
          <p:spPr>
            <a:xfrm rot="16200000" flipH="1">
              <a:off x="3070757" y="1938325"/>
              <a:ext cx="1470025" cy="214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9" idx="2"/>
            </p:cNvCxnSpPr>
            <p:nvPr/>
          </p:nvCxnSpPr>
          <p:spPr>
            <a:xfrm rot="16200000" flipH="1">
              <a:off x="7004680" y="3891964"/>
              <a:ext cx="1458913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6052348" y="3472202"/>
              <a:ext cx="1535113" cy="1143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9" idx="1"/>
            </p:cNvCxnSpPr>
            <p:nvPr/>
          </p:nvCxnSpPr>
          <p:spPr>
            <a:xfrm rot="10800000" flipV="1">
              <a:off x="6095826" y="3048000"/>
              <a:ext cx="1219971" cy="468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80" idx="3"/>
            </p:cNvCxnSpPr>
            <p:nvPr/>
          </p:nvCxnSpPr>
          <p:spPr>
            <a:xfrm rot="10800000" flipV="1">
              <a:off x="5409778" y="2362200"/>
              <a:ext cx="780007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053332" y="2217738"/>
              <a:ext cx="2286327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2227" name="Picture 12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3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33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Tier-1 ISP: e.g., Sprint</a:t>
            </a:r>
          </a:p>
        </p:txBody>
      </p:sp>
      <p:grpSp>
        <p:nvGrpSpPr>
          <p:cNvPr id="2" name="Group 187"/>
          <p:cNvGrpSpPr>
            <a:grpSpLocks/>
          </p:cNvGrpSpPr>
          <p:nvPr/>
        </p:nvGrpSpPr>
        <p:grpSpPr bwMode="auto">
          <a:xfrm>
            <a:off x="1371600" y="1662113"/>
            <a:ext cx="3179763" cy="3081337"/>
            <a:chOff x="864" y="1047"/>
            <a:chExt cx="2003" cy="1941"/>
          </a:xfrm>
        </p:grpSpPr>
        <p:sp>
          <p:nvSpPr>
            <p:cNvPr id="52232" name="Rectangle 202"/>
            <p:cNvSpPr>
              <a:spLocks noChangeArrowheads="1"/>
            </p:cNvSpPr>
            <p:nvPr/>
          </p:nvSpPr>
          <p:spPr bwMode="auto">
            <a:xfrm>
              <a:off x="1307" y="1103"/>
              <a:ext cx="1560" cy="188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2233" name="Line 205"/>
            <p:cNvSpPr>
              <a:spLocks noChangeShapeType="1"/>
            </p:cNvSpPr>
            <p:nvPr/>
          </p:nvSpPr>
          <p:spPr bwMode="auto">
            <a:xfrm flipH="1">
              <a:off x="1408" y="1945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4" name="Line 206"/>
            <p:cNvSpPr>
              <a:spLocks noChangeShapeType="1"/>
            </p:cNvSpPr>
            <p:nvPr/>
          </p:nvSpPr>
          <p:spPr bwMode="auto">
            <a:xfrm flipH="1">
              <a:off x="1408" y="2028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5" name="Text Box 207"/>
            <p:cNvSpPr txBox="1">
              <a:spLocks noChangeArrowheads="1"/>
            </p:cNvSpPr>
            <p:nvPr/>
          </p:nvSpPr>
          <p:spPr bwMode="auto">
            <a:xfrm flipH="1">
              <a:off x="1336" y="1789"/>
              <a:ext cx="229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36" name="Group 208"/>
            <p:cNvGrpSpPr>
              <a:grpSpLocks/>
            </p:cNvGrpSpPr>
            <p:nvPr/>
          </p:nvGrpSpPr>
          <p:grpSpPr bwMode="auto">
            <a:xfrm flipH="1">
              <a:off x="1617" y="2063"/>
              <a:ext cx="775" cy="284"/>
              <a:chOff x="2927" y="2500"/>
              <a:chExt cx="949" cy="332"/>
            </a:xfrm>
          </p:grpSpPr>
          <p:sp>
            <p:nvSpPr>
              <p:cNvPr id="52308" name="Line 209"/>
              <p:cNvSpPr>
                <a:spLocks noChangeShapeType="1"/>
              </p:cNvSpPr>
              <p:nvPr/>
            </p:nvSpPr>
            <p:spPr bwMode="auto">
              <a:xfrm flipH="1">
                <a:off x="2927" y="2515"/>
                <a:ext cx="236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9" name="Line 210"/>
              <p:cNvSpPr>
                <a:spLocks noChangeShapeType="1"/>
              </p:cNvSpPr>
              <p:nvPr/>
            </p:nvSpPr>
            <p:spPr bwMode="auto">
              <a:xfrm>
                <a:off x="3209" y="2500"/>
                <a:ext cx="201" cy="3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10" name="Line 211"/>
              <p:cNvSpPr>
                <a:spLocks noChangeShapeType="1"/>
              </p:cNvSpPr>
              <p:nvPr/>
            </p:nvSpPr>
            <p:spPr bwMode="auto">
              <a:xfrm>
                <a:off x="3315" y="2500"/>
                <a:ext cx="561" cy="3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37" name="Line 212"/>
            <p:cNvSpPr>
              <a:spLocks noChangeShapeType="1"/>
            </p:cNvSpPr>
            <p:nvPr/>
          </p:nvSpPr>
          <p:spPr bwMode="auto">
            <a:xfrm flipH="1" flipV="1">
              <a:off x="1819" y="1533"/>
              <a:ext cx="0" cy="3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8" name="Line 213"/>
            <p:cNvSpPr>
              <a:spLocks noChangeShapeType="1"/>
            </p:cNvSpPr>
            <p:nvPr/>
          </p:nvSpPr>
          <p:spPr bwMode="auto">
            <a:xfrm flipH="1">
              <a:off x="1587" y="2081"/>
              <a:ext cx="193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9" name="Line 214"/>
            <p:cNvSpPr>
              <a:spLocks noChangeShapeType="1"/>
            </p:cNvSpPr>
            <p:nvPr/>
          </p:nvSpPr>
          <p:spPr bwMode="auto">
            <a:xfrm>
              <a:off x="1818" y="2068"/>
              <a:ext cx="164" cy="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0" name="Line 215"/>
            <p:cNvSpPr>
              <a:spLocks noChangeShapeType="1"/>
            </p:cNvSpPr>
            <p:nvPr/>
          </p:nvSpPr>
          <p:spPr bwMode="auto">
            <a:xfrm>
              <a:off x="1904" y="2068"/>
              <a:ext cx="459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1" name="Text Box 272"/>
            <p:cNvSpPr txBox="1">
              <a:spLocks noChangeArrowheads="1"/>
            </p:cNvSpPr>
            <p:nvPr/>
          </p:nvSpPr>
          <p:spPr bwMode="auto">
            <a:xfrm>
              <a:off x="1583" y="2691"/>
              <a:ext cx="114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to/from customers</a:t>
              </a:r>
            </a:p>
          </p:txBody>
        </p:sp>
        <p:sp>
          <p:nvSpPr>
            <p:cNvPr id="52242" name="Text Box 273"/>
            <p:cNvSpPr txBox="1">
              <a:spLocks noChangeArrowheads="1"/>
            </p:cNvSpPr>
            <p:nvPr/>
          </p:nvSpPr>
          <p:spPr bwMode="auto">
            <a:xfrm>
              <a:off x="2262" y="1699"/>
              <a:ext cx="54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peering</a:t>
              </a:r>
            </a:p>
          </p:txBody>
        </p:sp>
        <p:sp>
          <p:nvSpPr>
            <p:cNvPr id="52243" name="Text Box 274"/>
            <p:cNvSpPr txBox="1">
              <a:spLocks noChangeArrowheads="1"/>
            </p:cNvSpPr>
            <p:nvPr/>
          </p:nvSpPr>
          <p:spPr bwMode="auto">
            <a:xfrm>
              <a:off x="1636" y="1367"/>
              <a:ext cx="11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 to/from backbone</a:t>
              </a:r>
            </a:p>
          </p:txBody>
        </p:sp>
        <p:sp>
          <p:nvSpPr>
            <p:cNvPr id="52244" name="Rectangle 275"/>
            <p:cNvSpPr>
              <a:spLocks noChangeArrowheads="1"/>
            </p:cNvSpPr>
            <p:nvPr/>
          </p:nvSpPr>
          <p:spPr bwMode="auto">
            <a:xfrm>
              <a:off x="1355" y="1139"/>
              <a:ext cx="1447" cy="177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2245" name="Line 290"/>
            <p:cNvSpPr>
              <a:spLocks noChangeShapeType="1"/>
            </p:cNvSpPr>
            <p:nvPr/>
          </p:nvSpPr>
          <p:spPr bwMode="auto">
            <a:xfrm flipH="1" flipV="1">
              <a:off x="2226" y="1559"/>
              <a:ext cx="0" cy="3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6" name="Line 292"/>
            <p:cNvSpPr>
              <a:spLocks noChangeShapeType="1"/>
            </p:cNvSpPr>
            <p:nvPr/>
          </p:nvSpPr>
          <p:spPr bwMode="auto">
            <a:xfrm>
              <a:off x="2360" y="1948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7" name="Line 293"/>
            <p:cNvSpPr>
              <a:spLocks noChangeShapeType="1"/>
            </p:cNvSpPr>
            <p:nvPr/>
          </p:nvSpPr>
          <p:spPr bwMode="auto">
            <a:xfrm>
              <a:off x="2360" y="2030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8" name="Text Box 294"/>
            <p:cNvSpPr txBox="1">
              <a:spLocks noChangeArrowheads="1"/>
            </p:cNvSpPr>
            <p:nvPr/>
          </p:nvSpPr>
          <p:spPr bwMode="auto">
            <a:xfrm>
              <a:off x="2410" y="1790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49" name="Group 296"/>
            <p:cNvGrpSpPr>
              <a:grpSpLocks/>
            </p:cNvGrpSpPr>
            <p:nvPr/>
          </p:nvGrpSpPr>
          <p:grpSpPr bwMode="auto">
            <a:xfrm>
              <a:off x="2376" y="2519"/>
              <a:ext cx="83" cy="167"/>
              <a:chOff x="4467" y="2745"/>
              <a:chExt cx="96" cy="345"/>
            </a:xfrm>
          </p:grpSpPr>
          <p:sp>
            <p:nvSpPr>
              <p:cNvPr id="52306" name="Line 29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7" name="Line 29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0" name="Text Box 299"/>
            <p:cNvSpPr txBox="1">
              <a:spLocks noChangeArrowheads="1"/>
            </p:cNvSpPr>
            <p:nvPr/>
          </p:nvSpPr>
          <p:spPr bwMode="auto">
            <a:xfrm rot="16200000" flipH="1">
              <a:off x="2242" y="2497"/>
              <a:ext cx="23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51" name="Group 301"/>
            <p:cNvGrpSpPr>
              <a:grpSpLocks/>
            </p:cNvGrpSpPr>
            <p:nvPr/>
          </p:nvGrpSpPr>
          <p:grpSpPr bwMode="auto">
            <a:xfrm>
              <a:off x="1977" y="2528"/>
              <a:ext cx="84" cy="167"/>
              <a:chOff x="4467" y="2745"/>
              <a:chExt cx="96" cy="345"/>
            </a:xfrm>
          </p:grpSpPr>
          <p:sp>
            <p:nvSpPr>
              <p:cNvPr id="52304" name="Line 302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5" name="Line 303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2" name="Text Box 304"/>
            <p:cNvSpPr txBox="1">
              <a:spLocks noChangeArrowheads="1"/>
            </p:cNvSpPr>
            <p:nvPr/>
          </p:nvSpPr>
          <p:spPr bwMode="auto">
            <a:xfrm rot="16200000" flipH="1">
              <a:off x="1837" y="2491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53" name="Group 306"/>
            <p:cNvGrpSpPr>
              <a:grpSpLocks/>
            </p:cNvGrpSpPr>
            <p:nvPr/>
          </p:nvGrpSpPr>
          <p:grpSpPr bwMode="auto">
            <a:xfrm>
              <a:off x="1545" y="2526"/>
              <a:ext cx="92" cy="167"/>
              <a:chOff x="4467" y="2745"/>
              <a:chExt cx="96" cy="345"/>
            </a:xfrm>
          </p:grpSpPr>
          <p:sp>
            <p:nvSpPr>
              <p:cNvPr id="52302" name="Line 30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3" name="Line 30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4" name="Text Box 309"/>
            <p:cNvSpPr txBox="1">
              <a:spLocks noChangeArrowheads="1"/>
            </p:cNvSpPr>
            <p:nvPr/>
          </p:nvSpPr>
          <p:spPr bwMode="auto">
            <a:xfrm rot="16200000" flipH="1">
              <a:off x="1407" y="2492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52255" name="Text Box 310"/>
            <p:cNvSpPr txBox="1">
              <a:spLocks noChangeArrowheads="1"/>
            </p:cNvSpPr>
            <p:nvPr/>
          </p:nvSpPr>
          <p:spPr bwMode="auto">
            <a:xfrm>
              <a:off x="1415" y="1047"/>
              <a:ext cx="1282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POP: point-of-presence</a:t>
              </a:r>
            </a:p>
          </p:txBody>
        </p:sp>
        <p:grpSp>
          <p:nvGrpSpPr>
            <p:cNvPr id="52256" name="Group 131"/>
            <p:cNvGrpSpPr>
              <a:grpSpLocks/>
            </p:cNvGrpSpPr>
            <p:nvPr/>
          </p:nvGrpSpPr>
          <p:grpSpPr bwMode="auto">
            <a:xfrm>
              <a:off x="1575" y="1880"/>
              <a:ext cx="415" cy="197"/>
              <a:chOff x="2356" y="1300"/>
              <a:chExt cx="555" cy="194"/>
            </a:xfrm>
          </p:grpSpPr>
          <p:sp>
            <p:nvSpPr>
              <p:cNvPr id="522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97" name="Group 13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300" name="Freeform 13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301" name="Freeform 13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98" name="Line 13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99" name="Line 13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7" name="Group 140"/>
            <p:cNvGrpSpPr>
              <a:grpSpLocks/>
            </p:cNvGrpSpPr>
            <p:nvPr/>
          </p:nvGrpSpPr>
          <p:grpSpPr bwMode="auto">
            <a:xfrm>
              <a:off x="2038" y="1886"/>
              <a:ext cx="413" cy="199"/>
              <a:chOff x="2356" y="1300"/>
              <a:chExt cx="555" cy="194"/>
            </a:xfrm>
          </p:grpSpPr>
          <p:sp>
            <p:nvSpPr>
              <p:cNvPr id="522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89" name="Group 14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92" name="Freeform 14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93" name="Freeform 14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90" name="Line 14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91" name="Line 14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8" name="Group 149"/>
            <p:cNvGrpSpPr>
              <a:grpSpLocks/>
            </p:cNvGrpSpPr>
            <p:nvPr/>
          </p:nvGrpSpPr>
          <p:grpSpPr bwMode="auto">
            <a:xfrm>
              <a:off x="1425" y="2322"/>
              <a:ext cx="343" cy="204"/>
              <a:chOff x="2356" y="1300"/>
              <a:chExt cx="555" cy="194"/>
            </a:xfrm>
          </p:grpSpPr>
          <p:sp>
            <p:nvSpPr>
              <p:cNvPr id="522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81" name="Group 15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84" name="Freeform 15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85" name="Freeform 15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82" name="Line 156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83" name="Line 157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9" name="Group 167"/>
            <p:cNvGrpSpPr>
              <a:grpSpLocks/>
            </p:cNvGrpSpPr>
            <p:nvPr/>
          </p:nvGrpSpPr>
          <p:grpSpPr bwMode="auto">
            <a:xfrm>
              <a:off x="2242" y="2332"/>
              <a:ext cx="343" cy="204"/>
              <a:chOff x="2356" y="1300"/>
              <a:chExt cx="555" cy="194"/>
            </a:xfrm>
          </p:grpSpPr>
          <p:sp>
            <p:nvSpPr>
              <p:cNvPr id="522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73" name="Group 171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76" name="Freeform 1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77" name="Freeform 1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74" name="Line 174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75" name="Line 175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60" name="Group 176"/>
            <p:cNvGrpSpPr>
              <a:grpSpLocks/>
            </p:cNvGrpSpPr>
            <p:nvPr/>
          </p:nvGrpSpPr>
          <p:grpSpPr bwMode="auto">
            <a:xfrm>
              <a:off x="1847" y="2327"/>
              <a:ext cx="343" cy="204"/>
              <a:chOff x="2356" y="1300"/>
              <a:chExt cx="555" cy="194"/>
            </a:xfrm>
          </p:grpSpPr>
          <p:sp>
            <p:nvSpPr>
              <p:cNvPr id="522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65" name="Group 180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68" name="Freeform 18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69" name="Freeform 18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66" name="Line 183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67" name="Line 184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61" name="Freeform 186"/>
            <p:cNvSpPr>
              <a:spLocks/>
            </p:cNvSpPr>
            <p:nvPr/>
          </p:nvSpPr>
          <p:spPr bwMode="auto">
            <a:xfrm>
              <a:off x="864" y="1087"/>
              <a:ext cx="475" cy="1879"/>
            </a:xfrm>
            <a:custGeom>
              <a:avLst/>
              <a:gdLst>
                <a:gd name="T0" fmla="*/ 0 w 475"/>
                <a:gd name="T1" fmla="*/ 1224 h 1879"/>
                <a:gd name="T2" fmla="*/ 475 w 475"/>
                <a:gd name="T3" fmla="*/ 0 h 1879"/>
                <a:gd name="T4" fmla="*/ 468 w 475"/>
                <a:gd name="T5" fmla="*/ 1879 h 1879"/>
                <a:gd name="T6" fmla="*/ 0 w 475"/>
                <a:gd name="T7" fmla="*/ 1224 h 18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5"/>
                <a:gd name="T13" fmla="*/ 0 h 1879"/>
                <a:gd name="T14" fmla="*/ 475 w 475"/>
                <a:gd name="T15" fmla="*/ 1879 h 18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5" h="1879">
                  <a:moveTo>
                    <a:pt x="0" y="1224"/>
                  </a:moveTo>
                  <a:lnTo>
                    <a:pt x="475" y="0"/>
                  </a:lnTo>
                  <a:lnTo>
                    <a:pt x="468" y="1879"/>
                  </a:lnTo>
                  <a:lnTo>
                    <a:pt x="0" y="1224"/>
                  </a:lnTo>
                  <a:close/>
                </a:path>
              </a:pathLst>
            </a:cu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2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13AAFE5E-0592-4166-8683-B202D867246C}" type="slidenum">
              <a:rPr lang="en-US" smtClean="0"/>
              <a:pPr/>
              <a:t>43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3251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1.1 what </a:t>
            </a:r>
            <a:r>
              <a:rPr lang="en-US" sz="2800" i="1" smtClean="0">
                <a:solidFill>
                  <a:srgbClr val="000099"/>
                </a:solidFill>
              </a:rPr>
              <a:t>is</a:t>
            </a:r>
            <a:r>
              <a:rPr lang="en-US" sz="2800" smtClean="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1.2</a:t>
            </a:r>
            <a:r>
              <a:rPr lang="en-US" sz="2800" smtClean="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smtClean="0">
                <a:latin typeface="Gill Sans MT" pitchFamily="34" charset="0"/>
              </a:rPr>
              <a:t> </a:t>
            </a:r>
            <a:r>
              <a:rPr lang="en-US" sz="2400" smtClean="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1.3 </a:t>
            </a:r>
            <a:r>
              <a:rPr lang="en-US" sz="2800" smtClean="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smtClean="0">
                <a:latin typeface="Gill Sans MT" pitchFamily="34" charset="0"/>
              </a:rPr>
              <a:t> </a:t>
            </a:r>
            <a:r>
              <a:rPr lang="en-US" sz="2400" smtClean="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CC0000"/>
                </a:solidFill>
              </a:rPr>
              <a:t>1.4 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1.5</a:t>
            </a:r>
            <a:r>
              <a:rPr lang="en-US" sz="2800" smtClean="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1.6</a:t>
            </a:r>
            <a:r>
              <a:rPr lang="en-US" sz="2800" smtClean="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1.7</a:t>
            </a:r>
            <a:r>
              <a:rPr lang="en-US" sz="2800" smtClean="0"/>
              <a:t> history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D3F3854E-B68C-4F11-9A66-0CAE868BDEAF}" type="slidenum">
              <a:rPr lang="en-US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4275" name="Picture 63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163" y="863600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How do loss and delay occur?</a:t>
            </a:r>
            <a:endParaRPr lang="en-US" sz="4800" smtClean="0">
              <a:ea typeface="ＭＳ Ｐゴシック" pitchFamily="34" charset="-128"/>
            </a:endParaRP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>
                <a:ea typeface="ＭＳ Ｐゴシック" pitchFamily="34" charset="-128"/>
              </a:rPr>
              <a:t>packets </a:t>
            </a:r>
            <a:r>
              <a:rPr lang="en-US" i="1" smtClean="0">
                <a:ea typeface="ＭＳ Ｐゴシック" pitchFamily="34" charset="-128"/>
              </a:rPr>
              <a:t>queue</a:t>
            </a:r>
            <a:r>
              <a:rPr lang="en-US" smtClean="0">
                <a:ea typeface="ＭＳ Ｐゴシック" pitchFamily="34" charset="-128"/>
              </a:rPr>
              <a:t> in router buffers</a:t>
            </a:r>
            <a:r>
              <a:rPr lang="en-US" sz="2400" smtClean="0">
                <a:ea typeface="ＭＳ Ｐゴシック" pitchFamily="34" charset="-128"/>
              </a:rPr>
              <a:t> 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packet arrival rate to link (temporarily) exceeds output link capacity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packets queue, wait for turn</a:t>
            </a:r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2339975" y="4614863"/>
            <a:ext cx="1198563" cy="369887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2339975" y="4546600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2349500" y="4318000"/>
            <a:ext cx="1198563" cy="430213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4281" name="Group 9"/>
          <p:cNvGrpSpPr>
            <a:grpSpLocks/>
          </p:cNvGrpSpPr>
          <p:nvPr/>
        </p:nvGrpSpPr>
        <p:grpSpPr bwMode="auto">
          <a:xfrm>
            <a:off x="2695575" y="4348163"/>
            <a:ext cx="498475" cy="119062"/>
            <a:chOff x="2208" y="2184"/>
            <a:chExt cx="176" cy="69"/>
          </a:xfrm>
        </p:grpSpPr>
        <p:grpSp>
          <p:nvGrpSpPr>
            <p:cNvPr id="54328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4333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4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5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329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4330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1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2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282" name="Oval 18"/>
          <p:cNvSpPr>
            <a:spLocks noChangeArrowheads="1"/>
          </p:cNvSpPr>
          <p:nvPr/>
        </p:nvSpPr>
        <p:spPr bwMode="auto">
          <a:xfrm>
            <a:off x="5435600" y="4633913"/>
            <a:ext cx="1198563" cy="369887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83" name="Line 19"/>
          <p:cNvSpPr>
            <a:spLocks noChangeShapeType="1"/>
          </p:cNvSpPr>
          <p:nvPr/>
        </p:nvSpPr>
        <p:spPr bwMode="auto">
          <a:xfrm>
            <a:off x="5445125" y="461327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Rectangle 20"/>
          <p:cNvSpPr>
            <a:spLocks noChangeArrowheads="1"/>
          </p:cNvSpPr>
          <p:nvPr/>
        </p:nvSpPr>
        <p:spPr bwMode="auto">
          <a:xfrm>
            <a:off x="5445125" y="4575175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85" name="Oval 21"/>
          <p:cNvSpPr>
            <a:spLocks noChangeArrowheads="1"/>
          </p:cNvSpPr>
          <p:nvPr/>
        </p:nvSpPr>
        <p:spPr bwMode="auto">
          <a:xfrm>
            <a:off x="5454650" y="4346575"/>
            <a:ext cx="1198563" cy="430213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86" name="Line 24"/>
          <p:cNvSpPr>
            <a:spLocks noChangeShapeType="1"/>
          </p:cNvSpPr>
          <p:nvPr/>
        </p:nvSpPr>
        <p:spPr bwMode="auto">
          <a:xfrm>
            <a:off x="1609725" y="4252913"/>
            <a:ext cx="735013" cy="365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Line 25"/>
          <p:cNvSpPr>
            <a:spLocks noChangeShapeType="1"/>
          </p:cNvSpPr>
          <p:nvPr/>
        </p:nvSpPr>
        <p:spPr bwMode="auto">
          <a:xfrm flipV="1">
            <a:off x="1812925" y="4786313"/>
            <a:ext cx="528638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8" name="Line 26"/>
          <p:cNvSpPr>
            <a:spLocks noChangeShapeType="1"/>
          </p:cNvSpPr>
          <p:nvPr/>
        </p:nvSpPr>
        <p:spPr bwMode="auto">
          <a:xfrm>
            <a:off x="3533775" y="4672013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Rectangle 40"/>
          <p:cNvSpPr>
            <a:spLocks noChangeArrowheads="1"/>
          </p:cNvSpPr>
          <p:nvPr/>
        </p:nvSpPr>
        <p:spPr bwMode="auto">
          <a:xfrm>
            <a:off x="3200400" y="454342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90" name="Rectangle 41"/>
          <p:cNvSpPr>
            <a:spLocks noChangeArrowheads="1"/>
          </p:cNvSpPr>
          <p:nvPr/>
        </p:nvSpPr>
        <p:spPr bwMode="auto">
          <a:xfrm>
            <a:off x="3362325" y="454342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91" name="Rectangle 42"/>
          <p:cNvSpPr>
            <a:spLocks noChangeArrowheads="1"/>
          </p:cNvSpPr>
          <p:nvPr/>
        </p:nvSpPr>
        <p:spPr bwMode="auto">
          <a:xfrm>
            <a:off x="2341563" y="47228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92" name="Line 44"/>
          <p:cNvSpPr>
            <a:spLocks noChangeShapeType="1"/>
          </p:cNvSpPr>
          <p:nvPr/>
        </p:nvSpPr>
        <p:spPr bwMode="auto">
          <a:xfrm>
            <a:off x="2354263" y="4673600"/>
            <a:ext cx="242887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Line 45"/>
          <p:cNvSpPr>
            <a:spLocks noChangeShapeType="1"/>
          </p:cNvSpPr>
          <p:nvPr/>
        </p:nvSpPr>
        <p:spPr bwMode="auto">
          <a:xfrm flipV="1">
            <a:off x="2112963" y="5016500"/>
            <a:ext cx="117475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4" name="Text Box 47"/>
          <p:cNvSpPr txBox="1">
            <a:spLocks noChangeArrowheads="1"/>
          </p:cNvSpPr>
          <p:nvPr/>
        </p:nvSpPr>
        <p:spPr bwMode="auto">
          <a:xfrm>
            <a:off x="776288" y="38481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4295" name="Text Box 48"/>
          <p:cNvSpPr txBox="1">
            <a:spLocks noChangeArrowheads="1"/>
          </p:cNvSpPr>
          <p:nvPr/>
        </p:nvSpPr>
        <p:spPr bwMode="auto">
          <a:xfrm>
            <a:off x="1052513" y="48339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4296" name="Rectangle 63"/>
          <p:cNvSpPr>
            <a:spLocks noChangeArrowheads="1"/>
          </p:cNvSpPr>
          <p:nvPr/>
        </p:nvSpPr>
        <p:spPr bwMode="auto">
          <a:xfrm>
            <a:off x="3490913" y="44815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3621088" y="2982913"/>
            <a:ext cx="3979862" cy="1454150"/>
            <a:chOff x="2259" y="2090"/>
            <a:chExt cx="2507" cy="916"/>
          </a:xfrm>
        </p:grpSpPr>
        <p:sp>
          <p:nvSpPr>
            <p:cNvPr id="54326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1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packet being transmitted </a:t>
              </a:r>
              <a:r>
                <a:rPr 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54327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3338513" y="4802188"/>
            <a:ext cx="3414712" cy="804862"/>
            <a:chOff x="2103" y="3214"/>
            <a:chExt cx="2151" cy="507"/>
          </a:xfrm>
        </p:grpSpPr>
        <p:sp>
          <p:nvSpPr>
            <p:cNvPr id="54324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packets queueing</a:t>
              </a:r>
              <a:r>
                <a:rPr lang="en-US" sz="1800">
                  <a:solidFill>
                    <a:srgbClr val="FF0000"/>
                  </a:solidFill>
                </a:rPr>
                <a:t> </a:t>
              </a:r>
              <a:r>
                <a:rPr 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54325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99" name="Group 74"/>
          <p:cNvGrpSpPr>
            <a:grpSpLocks/>
          </p:cNvGrpSpPr>
          <p:nvPr/>
        </p:nvGrpSpPr>
        <p:grpSpPr bwMode="auto">
          <a:xfrm>
            <a:off x="5781675" y="4405313"/>
            <a:ext cx="498475" cy="119062"/>
            <a:chOff x="2208" y="2184"/>
            <a:chExt cx="176" cy="69"/>
          </a:xfrm>
        </p:grpSpPr>
        <p:grpSp>
          <p:nvGrpSpPr>
            <p:cNvPr id="54316" name="Group 75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4321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2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3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317" name="Group 79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4318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19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0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300" name="Rectangle 84"/>
          <p:cNvSpPr>
            <a:spLocks noChangeArrowheads="1"/>
          </p:cNvSpPr>
          <p:nvPr/>
        </p:nvSpPr>
        <p:spPr bwMode="auto">
          <a:xfrm>
            <a:off x="1719263" y="40798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301" name="Line 85"/>
          <p:cNvSpPr>
            <a:spLocks noChangeShapeType="1"/>
          </p:cNvSpPr>
          <p:nvPr/>
        </p:nvSpPr>
        <p:spPr bwMode="auto">
          <a:xfrm>
            <a:off x="1898650" y="4265613"/>
            <a:ext cx="212725" cy="103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2" name="Rectangle 86"/>
          <p:cNvSpPr>
            <a:spLocks noChangeArrowheads="1"/>
          </p:cNvSpPr>
          <p:nvPr/>
        </p:nvSpPr>
        <p:spPr bwMode="auto">
          <a:xfrm>
            <a:off x="1968500" y="51593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303" name="Rectangle 88"/>
          <p:cNvSpPr>
            <a:spLocks noChangeArrowheads="1"/>
          </p:cNvSpPr>
          <p:nvPr/>
        </p:nvSpPr>
        <p:spPr bwMode="auto">
          <a:xfrm>
            <a:off x="30607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304" name="Rectangle 89"/>
          <p:cNvSpPr>
            <a:spLocks noChangeArrowheads="1"/>
          </p:cNvSpPr>
          <p:nvPr/>
        </p:nvSpPr>
        <p:spPr bwMode="auto">
          <a:xfrm>
            <a:off x="29210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305" name="Rectangle 90"/>
          <p:cNvSpPr>
            <a:spLocks noChangeArrowheads="1"/>
          </p:cNvSpPr>
          <p:nvPr/>
        </p:nvSpPr>
        <p:spPr bwMode="auto">
          <a:xfrm>
            <a:off x="27813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517775" y="4764088"/>
            <a:ext cx="4248150" cy="1511300"/>
            <a:chOff x="1586" y="3190"/>
            <a:chExt cx="2676" cy="952"/>
          </a:xfrm>
        </p:grpSpPr>
        <p:sp>
          <p:nvSpPr>
            <p:cNvPr id="54314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15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67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free (available) buffers: arriving packets </a:t>
              </a:r>
            </a:p>
            <a:p>
              <a:r>
                <a:rPr lang="en-US" sz="1800">
                  <a:solidFill>
                    <a:srgbClr val="000000"/>
                  </a:solidFill>
                </a:rPr>
                <a:t>dropped (</a:t>
              </a:r>
              <a:r>
                <a:rPr lang="en-US" sz="1800">
                  <a:solidFill>
                    <a:srgbClr val="CC0000"/>
                  </a:solidFill>
                </a:rPr>
                <a:t>loss</a:t>
              </a:r>
              <a:r>
                <a:rPr lang="en-US" sz="1800">
                  <a:solidFill>
                    <a:srgbClr val="000000"/>
                  </a:solidFill>
                </a:rPr>
                <a:t>) if no free buffers</a:t>
              </a:r>
            </a:p>
          </p:txBody>
        </p:sp>
      </p:grpSp>
      <p:grpSp>
        <p:nvGrpSpPr>
          <p:cNvPr id="54307" name="Group 64"/>
          <p:cNvGrpSpPr>
            <a:grpSpLocks/>
          </p:cNvGrpSpPr>
          <p:nvPr/>
        </p:nvGrpSpPr>
        <p:grpSpPr bwMode="auto">
          <a:xfrm>
            <a:off x="898525" y="3873500"/>
            <a:ext cx="779463" cy="679450"/>
            <a:chOff x="-44" y="1473"/>
            <a:chExt cx="981" cy="1105"/>
          </a:xfrm>
        </p:grpSpPr>
        <p:pic>
          <p:nvPicPr>
            <p:cNvPr id="54312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313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4308" name="Group 67"/>
          <p:cNvGrpSpPr>
            <a:grpSpLocks/>
          </p:cNvGrpSpPr>
          <p:nvPr/>
        </p:nvGrpSpPr>
        <p:grpSpPr bwMode="auto">
          <a:xfrm>
            <a:off x="1131888" y="4870450"/>
            <a:ext cx="779462" cy="679450"/>
            <a:chOff x="-44" y="1473"/>
            <a:chExt cx="981" cy="1105"/>
          </a:xfrm>
        </p:grpSpPr>
        <p:pic>
          <p:nvPicPr>
            <p:cNvPr id="54310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311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43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1-</a:t>
            </a:r>
            <a:fld id="{D50B7398-C133-462C-A0C3-D637B7882C35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5299" name="Picture 6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2438" y="200025"/>
            <a:ext cx="7772400" cy="811213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Four sources of packet delay</a:t>
            </a:r>
            <a:endParaRPr lang="en-US" sz="4800" smtClean="0">
              <a:ea typeface="ＭＳ Ｐゴシック" pitchFamily="34" charset="-128"/>
            </a:endParaRPr>
          </a:p>
        </p:txBody>
      </p:sp>
      <p:sp>
        <p:nvSpPr>
          <p:cNvPr id="5530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62013" y="4491038"/>
            <a:ext cx="3810000" cy="16367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d</a:t>
            </a:r>
            <a:r>
              <a:rPr lang="en-US" baseline="-25000" smtClean="0">
                <a:solidFill>
                  <a:srgbClr val="CC0000"/>
                </a:solidFill>
                <a:ea typeface="ＭＳ Ｐゴシック" pitchFamily="34" charset="-128"/>
              </a:rPr>
              <a:t>proc</a:t>
            </a:r>
            <a:r>
              <a:rPr lang="en-US" smtClean="0">
                <a:solidFill>
                  <a:srgbClr val="CC0000"/>
                </a:solidFill>
                <a:ea typeface="ＭＳ Ｐゴシック" pitchFamily="34" charset="-128"/>
              </a:rPr>
              <a:t>: nodal processing</a:t>
            </a:r>
            <a:r>
              <a:rPr lang="en-US" smtClean="0">
                <a:ea typeface="ＭＳ Ｐゴシック" pitchFamily="34" charset="-128"/>
              </a:rPr>
              <a:t> 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 smtClean="0">
                <a:ea typeface="ＭＳ Ｐゴシック" pitchFamily="34" charset="-128"/>
              </a:rPr>
              <a:t>check bit errors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 smtClean="0">
                <a:ea typeface="ＭＳ Ｐゴシック" pitchFamily="34" charset="-128"/>
              </a:rPr>
              <a:t>determine output link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 smtClean="0">
                <a:ea typeface="ＭＳ Ｐゴシック" pitchFamily="34" charset="-128"/>
              </a:rPr>
              <a:t>typically &lt; msec</a:t>
            </a:r>
          </a:p>
        </p:txBody>
      </p:sp>
      <p:sp>
        <p:nvSpPr>
          <p:cNvPr id="55302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5304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305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55349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5354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5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6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50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5351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2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3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5306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07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5309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0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1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2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3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4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5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6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7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8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9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5320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5321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22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55323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4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55325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6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55327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8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9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55330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331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55341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5346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7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8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42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5343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4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5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5332" name="Rectangle 58"/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None/>
            </a:pPr>
            <a:r>
              <a:rPr lang="en-US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800" baseline="-25000">
                <a:solidFill>
                  <a:srgbClr val="CC0000"/>
                </a:solidFill>
                <a:latin typeface="Gill Sans MT" pitchFamily="34" charset="0"/>
              </a:rPr>
              <a:t>queue</a:t>
            </a:r>
            <a:r>
              <a:rPr lang="en-US" sz="2800">
                <a:solidFill>
                  <a:srgbClr val="CC0000"/>
                </a:solidFill>
                <a:latin typeface="Gill Sans MT" pitchFamily="34" charset="0"/>
              </a:rPr>
              <a:t>: queueing delay</a:t>
            </a:r>
          </a:p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time waiting at output link for transmission </a:t>
            </a:r>
          </a:p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depends on congestion level of router</a:t>
            </a:r>
          </a:p>
        </p:txBody>
      </p:sp>
      <p:sp>
        <p:nvSpPr>
          <p:cNvPr id="55333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>
              <a:solidFill>
                <a:srgbClr val="000000"/>
              </a:solidFill>
              <a:latin typeface="Gill Sans MT" pitchFamily="34" charset="0"/>
            </a:endParaRPr>
          </a:p>
        </p:txBody>
      </p:sp>
      <p:grpSp>
        <p:nvGrpSpPr>
          <p:cNvPr id="55334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55339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40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5335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55337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38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53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1-</a:t>
            </a:r>
            <a:fld id="{7B0D2EF5-CD0D-4AEC-9865-942624D9CCC0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627063" y="4459288"/>
            <a:ext cx="3810000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CC0000"/>
                </a:solidFill>
                <a:latin typeface="Gill Sans MT" pitchFamily="34" charset="0"/>
              </a:rPr>
              <a:t>: transmission delay: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L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packet length (bits) 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R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link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bandwidth (bps)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000" i="1" baseline="-25000">
                <a:solidFill>
                  <a:srgbClr val="CC0000"/>
                </a:solidFill>
                <a:latin typeface="Gill Sans MT" pitchFamily="34" charset="0"/>
              </a:rPr>
              <a:t>trans</a:t>
            </a: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= L/R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4718050" y="4449763"/>
            <a:ext cx="41529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pitchFamily="34" charset="0"/>
              </a:rPr>
              <a:t>prop</a:t>
            </a:r>
            <a:r>
              <a:rPr lang="en-US">
                <a:solidFill>
                  <a:srgbClr val="CC0000"/>
                </a:solidFill>
                <a:latin typeface="Gill Sans MT" pitchFamily="34" charset="0"/>
              </a:rPr>
              <a:t>: propagation delay: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length of physical link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s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propagation speed in medium (~2x10</a:t>
            </a:r>
            <a:r>
              <a:rPr lang="en-US" sz="2000" baseline="30000">
                <a:solidFill>
                  <a:srgbClr val="000000"/>
                </a:solidFill>
                <a:latin typeface="Gill Sans MT" pitchFamily="34" charset="0"/>
              </a:rPr>
              <a:t>8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 m/sec)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000" baseline="-25000">
                <a:solidFill>
                  <a:srgbClr val="CC0000"/>
                </a:solidFill>
                <a:latin typeface="Gill Sans MT" pitchFamily="34" charset="0"/>
              </a:rPr>
              <a:t>prop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/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s</a:t>
            </a:r>
          </a:p>
        </p:txBody>
      </p:sp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2255838" y="5600700"/>
            <a:ext cx="2528887" cy="800100"/>
            <a:chOff x="1421" y="3528"/>
            <a:chExt cx="1593" cy="504"/>
          </a:xfrm>
        </p:grpSpPr>
        <p:sp>
          <p:nvSpPr>
            <p:cNvPr id="182333" name="AutoShape 61"/>
            <p:cNvSpPr>
              <a:spLocks noChangeArrowheads="1"/>
            </p:cNvSpPr>
            <p:nvPr/>
          </p:nvSpPr>
          <p:spPr bwMode="auto">
            <a:xfrm rot="381619">
              <a:off x="1421" y="3528"/>
              <a:ext cx="1593" cy="201"/>
            </a:xfrm>
            <a:prstGeom prst="leftRightArrow">
              <a:avLst>
                <a:gd name="adj1" fmla="val 35324"/>
                <a:gd name="adj2" fmla="val 94994"/>
              </a:avLst>
            </a:prstGeom>
            <a:gradFill rotWithShape="1">
              <a:gsLst>
                <a:gs pos="0">
                  <a:srgbClr val="CC0000"/>
                </a:gs>
                <a:gs pos="5000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384" name="Text Box 62"/>
            <p:cNvSpPr txBox="1">
              <a:spLocks noChangeArrowheads="1"/>
            </p:cNvSpPr>
            <p:nvPr/>
          </p:nvSpPr>
          <p:spPr bwMode="auto">
            <a:xfrm>
              <a:off x="1533" y="3590"/>
              <a:ext cx="132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i="1">
                  <a:solidFill>
                    <a:srgbClr val="CC0000"/>
                  </a:solidFill>
                </a:rPr>
                <a:t>d</a:t>
              </a:r>
              <a:r>
                <a:rPr lang="en-US" sz="2000" baseline="-25000">
                  <a:solidFill>
                    <a:srgbClr val="CC0000"/>
                  </a:solidFill>
                </a:rPr>
                <a:t>trans </a:t>
              </a:r>
              <a:r>
                <a:rPr lang="en-US" sz="2000">
                  <a:solidFill>
                    <a:srgbClr val="CC0000"/>
                  </a:solidFill>
                </a:rPr>
                <a:t>and </a:t>
              </a:r>
              <a:r>
                <a:rPr lang="en-US" sz="2000" i="1">
                  <a:solidFill>
                    <a:srgbClr val="CC0000"/>
                  </a:solidFill>
                </a:rPr>
                <a:t>d</a:t>
              </a:r>
              <a:r>
                <a:rPr lang="en-US" sz="2000" baseline="-25000">
                  <a:solidFill>
                    <a:srgbClr val="CC0000"/>
                  </a:solidFill>
                </a:rPr>
                <a:t>prop</a:t>
              </a:r>
            </a:p>
            <a:p>
              <a:pPr algn="ctr"/>
              <a:r>
                <a:rPr lang="en-US" sz="2000" i="1">
                  <a:solidFill>
                    <a:srgbClr val="CC0000"/>
                  </a:solidFill>
                </a:rPr>
                <a:t>very </a:t>
              </a:r>
              <a:r>
                <a:rPr lang="en-US" sz="2000">
                  <a:solidFill>
                    <a:srgbClr val="CC0000"/>
                  </a:solidFill>
                </a:rPr>
                <a:t>different</a:t>
              </a:r>
            </a:p>
          </p:txBody>
        </p:sp>
      </p:grpSp>
      <p:pic>
        <p:nvPicPr>
          <p:cNvPr id="56326" name="Picture 64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Rectangle 2"/>
          <p:cNvSpPr>
            <a:spLocks noChangeArrowheads="1"/>
          </p:cNvSpPr>
          <p:nvPr/>
        </p:nvSpPr>
        <p:spPr bwMode="auto">
          <a:xfrm>
            <a:off x="452438" y="200025"/>
            <a:ext cx="77724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Four sources of packet delay</a:t>
            </a:r>
            <a:endParaRPr lang="en-US" sz="480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56328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6330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6331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56375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6380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1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2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376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6377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8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9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6332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3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4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6335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6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7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8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9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40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1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42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56343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4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56345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6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7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56348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49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56367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6372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3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4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368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6369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0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1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6350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>
              <a:solidFill>
                <a:srgbClr val="000000"/>
              </a:solidFill>
              <a:latin typeface="Gill Sans MT" pitchFamily="34" charset="0"/>
            </a:endParaRPr>
          </a:p>
        </p:txBody>
      </p:sp>
      <p:sp>
        <p:nvSpPr>
          <p:cNvPr id="563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1-</a:t>
            </a:r>
            <a:fld id="{8CF10EB5-5046-4D5B-A914-1E99FA379C48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352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3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4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55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6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6357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grpSp>
        <p:nvGrpSpPr>
          <p:cNvPr id="56358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56365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66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59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56363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64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6360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56361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62" name="TextBox 1"/>
          <p:cNvSpPr txBox="1">
            <a:spLocks noChangeArrowheads="1"/>
          </p:cNvSpPr>
          <p:nvPr/>
        </p:nvSpPr>
        <p:spPr bwMode="auto">
          <a:xfrm>
            <a:off x="611188" y="6388100"/>
            <a:ext cx="6430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Java applet for an interactive animation on trans vs. prop delay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7347" name="Picture 9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575" y="89693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ja-JP" altLang="en-US" sz="4000" smtClean="0">
                <a:ea typeface="ＭＳ Ｐゴシック" pitchFamily="34" charset="-128"/>
              </a:rPr>
              <a:t>“</a:t>
            </a:r>
            <a:r>
              <a:rPr lang="en-US" altLang="ja-JP" sz="4000" smtClean="0">
                <a:ea typeface="ＭＳ Ｐゴシック" pitchFamily="34" charset="-128"/>
              </a:rPr>
              <a:t>Real</a:t>
            </a:r>
            <a:r>
              <a:rPr lang="ja-JP" altLang="en-US" sz="4000" smtClean="0">
                <a:ea typeface="ＭＳ Ｐゴシック" pitchFamily="34" charset="-128"/>
              </a:rPr>
              <a:t>”</a:t>
            </a:r>
            <a:r>
              <a:rPr lang="en-US" altLang="ja-JP" sz="4000" smtClean="0">
                <a:ea typeface="ＭＳ Ｐゴシック" pitchFamily="34" charset="-128"/>
              </a:rPr>
              <a:t> Internet delays and routes</a:t>
            </a:r>
            <a:endParaRPr lang="en-US" sz="4000" smtClean="0">
              <a:ea typeface="ＭＳ Ｐゴシック" pitchFamily="34" charset="-128"/>
            </a:endParaRP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70000"/>
            <a:ext cx="7772400" cy="3098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mtClean="0">
                <a:ea typeface="ＭＳ Ｐゴシック" pitchFamily="34" charset="-128"/>
              </a:rPr>
              <a:t>what do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real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 Internet delay &amp; loss look like? </a:t>
            </a:r>
          </a:p>
          <a:p>
            <a:pPr eaLnBrk="1" hangingPunct="1">
              <a:buSzPct val="75000"/>
            </a:pPr>
            <a:r>
              <a:rPr lang="en-US" smtClean="0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traceroute </a:t>
            </a:r>
            <a:r>
              <a:rPr lang="en-US" smtClean="0">
                <a:ea typeface="ＭＳ Ｐゴシック" pitchFamily="34" charset="-128"/>
                <a:cs typeface="Courier New" pitchFamily="49" charset="0"/>
              </a:rPr>
              <a:t>program: </a:t>
            </a:r>
            <a:r>
              <a:rPr lang="en-US" smtClean="0">
                <a:ea typeface="ＭＳ Ｐゴシック" pitchFamily="34" charset="-128"/>
              </a:rPr>
              <a:t>provides delay measurement from source to router along end-end Internet path towards destination.  For all </a:t>
            </a:r>
            <a:r>
              <a:rPr lang="en-US" i="1" smtClean="0">
                <a:ea typeface="ＭＳ Ｐゴシック" pitchFamily="34" charset="-128"/>
              </a:rPr>
              <a:t>i:</a:t>
            </a:r>
          </a:p>
          <a:p>
            <a:pPr lvl="1" eaLnBrk="1" hangingPunct="1"/>
            <a:r>
              <a:rPr lang="en-US" smtClean="0"/>
              <a:t>sends three packets that will reach router </a:t>
            </a:r>
            <a:r>
              <a:rPr lang="en-US" i="1" smtClean="0"/>
              <a:t>i</a:t>
            </a:r>
            <a:r>
              <a:rPr lang="en-US" smtClean="0"/>
              <a:t> on path towards destination</a:t>
            </a:r>
          </a:p>
          <a:p>
            <a:pPr lvl="1" eaLnBrk="1" hangingPunct="1"/>
            <a:r>
              <a:rPr lang="en-US" smtClean="0"/>
              <a:t>router </a:t>
            </a:r>
            <a:r>
              <a:rPr lang="en-US" i="1" smtClean="0"/>
              <a:t>i</a:t>
            </a:r>
            <a:r>
              <a:rPr lang="en-US" smtClean="0"/>
              <a:t> will return packets to sender</a:t>
            </a:r>
          </a:p>
          <a:p>
            <a:pPr lvl="1" eaLnBrk="1" hangingPunct="1"/>
            <a:r>
              <a:rPr lang="en-US" smtClean="0"/>
              <a:t>sender times interval between transmission and reply.</a:t>
            </a:r>
            <a:endParaRPr lang="en-US" sz="2800" smtClean="0"/>
          </a:p>
        </p:txBody>
      </p:sp>
      <p:sp>
        <p:nvSpPr>
          <p:cNvPr id="57350" name="Line 38"/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1" name="Line 105"/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2" name="Line 106"/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Line 108"/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Line 113"/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5" name="Line 260"/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Line 261"/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Line 291"/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8" name="Line 292"/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9" name="Line 294"/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60" name="Line 295"/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1387475" y="50387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2001838" y="5599113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3025775" y="50133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57364" name="Group 100"/>
          <p:cNvGrpSpPr>
            <a:grpSpLocks/>
          </p:cNvGrpSpPr>
          <p:nvPr/>
        </p:nvGrpSpPr>
        <p:grpSpPr bwMode="auto">
          <a:xfrm>
            <a:off x="517525" y="4975225"/>
            <a:ext cx="820738" cy="688975"/>
            <a:chOff x="-44" y="1473"/>
            <a:chExt cx="981" cy="1105"/>
          </a:xfrm>
        </p:grpSpPr>
        <p:pic>
          <p:nvPicPr>
            <p:cNvPr id="5741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418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7365" name="Group 103"/>
          <p:cNvGrpSpPr>
            <a:grpSpLocks/>
          </p:cNvGrpSpPr>
          <p:nvPr/>
        </p:nvGrpSpPr>
        <p:grpSpPr bwMode="auto">
          <a:xfrm flipH="1">
            <a:off x="6565900" y="5013325"/>
            <a:ext cx="754063" cy="669925"/>
            <a:chOff x="-44" y="1473"/>
            <a:chExt cx="981" cy="1105"/>
          </a:xfrm>
        </p:grpSpPr>
        <p:pic>
          <p:nvPicPr>
            <p:cNvPr id="57415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416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7366" name="Group 124"/>
          <p:cNvGrpSpPr>
            <a:grpSpLocks/>
          </p:cNvGrpSpPr>
          <p:nvPr/>
        </p:nvGrpSpPr>
        <p:grpSpPr bwMode="auto">
          <a:xfrm>
            <a:off x="5513388" y="5513388"/>
            <a:ext cx="617537" cy="250825"/>
            <a:chOff x="2356" y="1300"/>
            <a:chExt cx="555" cy="194"/>
          </a:xfrm>
        </p:grpSpPr>
        <p:sp>
          <p:nvSpPr>
            <p:cNvPr id="5740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40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40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410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13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14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411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412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7" name="Group 133"/>
          <p:cNvGrpSpPr>
            <a:grpSpLocks/>
          </p:cNvGrpSpPr>
          <p:nvPr/>
        </p:nvGrpSpPr>
        <p:grpSpPr bwMode="auto">
          <a:xfrm>
            <a:off x="4545013" y="5241925"/>
            <a:ext cx="617537" cy="250825"/>
            <a:chOff x="2356" y="1300"/>
            <a:chExt cx="555" cy="194"/>
          </a:xfrm>
        </p:grpSpPr>
        <p:sp>
          <p:nvSpPr>
            <p:cNvPr id="5739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40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40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40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05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06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403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404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8" name="Group 142"/>
          <p:cNvGrpSpPr>
            <a:grpSpLocks/>
          </p:cNvGrpSpPr>
          <p:nvPr/>
        </p:nvGrpSpPr>
        <p:grpSpPr bwMode="auto">
          <a:xfrm>
            <a:off x="3394075" y="5451475"/>
            <a:ext cx="617538" cy="250825"/>
            <a:chOff x="2356" y="1300"/>
            <a:chExt cx="555" cy="194"/>
          </a:xfrm>
        </p:grpSpPr>
        <p:sp>
          <p:nvSpPr>
            <p:cNvPr id="5739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9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9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94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97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8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95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96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9" name="Group 151"/>
          <p:cNvGrpSpPr>
            <a:grpSpLocks/>
          </p:cNvGrpSpPr>
          <p:nvPr/>
        </p:nvGrpSpPr>
        <p:grpSpPr bwMode="auto">
          <a:xfrm>
            <a:off x="2392363" y="5205413"/>
            <a:ext cx="617537" cy="250825"/>
            <a:chOff x="2356" y="1300"/>
            <a:chExt cx="555" cy="194"/>
          </a:xfrm>
        </p:grpSpPr>
        <p:sp>
          <p:nvSpPr>
            <p:cNvPr id="5738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8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8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86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89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0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87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88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70" name="Group 160"/>
          <p:cNvGrpSpPr>
            <a:grpSpLocks/>
          </p:cNvGrpSpPr>
          <p:nvPr/>
        </p:nvGrpSpPr>
        <p:grpSpPr bwMode="auto">
          <a:xfrm>
            <a:off x="1517650" y="5472113"/>
            <a:ext cx="617538" cy="250825"/>
            <a:chOff x="2356" y="1300"/>
            <a:chExt cx="555" cy="194"/>
          </a:xfrm>
        </p:grpSpPr>
        <p:sp>
          <p:nvSpPr>
            <p:cNvPr id="5737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7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7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78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81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2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79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80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1257300" y="5259388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1282700" y="5210175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3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9877CE07-E33D-4748-850B-C32EE4D5C947}" type="slidenum">
              <a:rPr lang="en-US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  <p:bldP spid="83247" grpId="0" animBg="1"/>
      <p:bldP spid="83243" grpId="0" animBg="1"/>
      <p:bldP spid="8324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Packet loss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125" y="1333500"/>
            <a:ext cx="8394700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mtClean="0">
                <a:ea typeface="ＭＳ Ｐゴシック" pitchFamily="34" charset="-128"/>
              </a:rPr>
              <a:t>queue (aka buffer) preceding link in buffer has finite capacity</a:t>
            </a:r>
          </a:p>
          <a:p>
            <a:pPr eaLnBrk="1" hangingPunct="1">
              <a:buSzPct val="75000"/>
            </a:pPr>
            <a:r>
              <a:rPr lang="en-US" smtClean="0">
                <a:ea typeface="ＭＳ Ｐゴシック" pitchFamily="34" charset="-128"/>
              </a:rPr>
              <a:t>packet arriving to full queue dropped (aka lost)</a:t>
            </a:r>
          </a:p>
          <a:p>
            <a:pPr eaLnBrk="1" hangingPunct="1">
              <a:buSzPct val="75000"/>
            </a:pPr>
            <a:r>
              <a:rPr lang="en-US" smtClean="0">
                <a:ea typeface="ＭＳ Ｐゴシック" pitchFamily="34" charset="-128"/>
              </a:rPr>
              <a:t>lost packet may be retransmitted by previous node, by source end system, or not at all</a:t>
            </a:r>
          </a:p>
        </p:txBody>
      </p:sp>
      <p:sp>
        <p:nvSpPr>
          <p:cNvPr id="58373" name="Oval 6"/>
          <p:cNvSpPr>
            <a:spLocks noChangeArrowheads="1"/>
          </p:cNvSpPr>
          <p:nvPr/>
        </p:nvSpPr>
        <p:spPr bwMode="auto">
          <a:xfrm>
            <a:off x="3092450" y="5105400"/>
            <a:ext cx="1198563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74" name="Rectangle 7"/>
          <p:cNvSpPr>
            <a:spLocks noChangeArrowheads="1"/>
          </p:cNvSpPr>
          <p:nvPr/>
        </p:nvSpPr>
        <p:spPr bwMode="auto">
          <a:xfrm>
            <a:off x="3092450" y="5037138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58375" name="Oval 8"/>
          <p:cNvSpPr>
            <a:spLocks noChangeArrowheads="1"/>
          </p:cNvSpPr>
          <p:nvPr/>
        </p:nvSpPr>
        <p:spPr bwMode="auto">
          <a:xfrm>
            <a:off x="3101975" y="4808538"/>
            <a:ext cx="1198563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grpSp>
        <p:nvGrpSpPr>
          <p:cNvPr id="58376" name="Group 9"/>
          <p:cNvGrpSpPr>
            <a:grpSpLocks/>
          </p:cNvGrpSpPr>
          <p:nvPr/>
        </p:nvGrpSpPr>
        <p:grpSpPr bwMode="auto">
          <a:xfrm>
            <a:off x="3448050" y="4838700"/>
            <a:ext cx="498475" cy="119063"/>
            <a:chOff x="2208" y="2184"/>
            <a:chExt cx="176" cy="69"/>
          </a:xfrm>
        </p:grpSpPr>
        <p:grpSp>
          <p:nvGrpSpPr>
            <p:cNvPr id="58408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8413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4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5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409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8410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1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2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8377" name="Line 23"/>
          <p:cNvSpPr>
            <a:spLocks noChangeShapeType="1"/>
          </p:cNvSpPr>
          <p:nvPr/>
        </p:nvSpPr>
        <p:spPr bwMode="auto">
          <a:xfrm>
            <a:off x="2362200" y="4743450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8" name="Line 24"/>
          <p:cNvSpPr>
            <a:spLocks noChangeShapeType="1"/>
          </p:cNvSpPr>
          <p:nvPr/>
        </p:nvSpPr>
        <p:spPr bwMode="auto">
          <a:xfrm flipV="1">
            <a:off x="2667000" y="5208588"/>
            <a:ext cx="411163" cy="525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9" name="Line 25"/>
          <p:cNvSpPr>
            <a:spLocks noChangeShapeType="1"/>
          </p:cNvSpPr>
          <p:nvPr/>
        </p:nvSpPr>
        <p:spPr bwMode="auto">
          <a:xfrm>
            <a:off x="4286250" y="51625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0" name="Rectangle 28"/>
          <p:cNvSpPr>
            <a:spLocks noChangeArrowheads="1"/>
          </p:cNvSpPr>
          <p:nvPr/>
        </p:nvSpPr>
        <p:spPr bwMode="auto">
          <a:xfrm>
            <a:off x="5205413" y="49625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1" name="Rectangle 29"/>
          <p:cNvSpPr>
            <a:spLocks noChangeArrowheads="1"/>
          </p:cNvSpPr>
          <p:nvPr/>
        </p:nvSpPr>
        <p:spPr bwMode="auto">
          <a:xfrm>
            <a:off x="395287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2" name="Rectangle 30"/>
          <p:cNvSpPr>
            <a:spLocks noChangeArrowheads="1"/>
          </p:cNvSpPr>
          <p:nvPr/>
        </p:nvSpPr>
        <p:spPr bwMode="auto">
          <a:xfrm>
            <a:off x="4114800" y="50339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3" name="Rectangle 31"/>
          <p:cNvSpPr>
            <a:spLocks noChangeArrowheads="1"/>
          </p:cNvSpPr>
          <p:nvPr/>
        </p:nvSpPr>
        <p:spPr bwMode="auto">
          <a:xfrm>
            <a:off x="2865438" y="538162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4" name="Line 33"/>
          <p:cNvSpPr>
            <a:spLocks noChangeShapeType="1"/>
          </p:cNvSpPr>
          <p:nvPr/>
        </p:nvSpPr>
        <p:spPr bwMode="auto">
          <a:xfrm flipV="1">
            <a:off x="2835275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5" name="Text Box 35"/>
          <p:cNvSpPr txBox="1">
            <a:spLocks noChangeArrowheads="1"/>
          </p:cNvSpPr>
          <p:nvPr/>
        </p:nvSpPr>
        <p:spPr bwMode="auto">
          <a:xfrm>
            <a:off x="1417638" y="42941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8386" name="Text Box 36"/>
          <p:cNvSpPr txBox="1">
            <a:spLocks noChangeArrowheads="1"/>
          </p:cNvSpPr>
          <p:nvPr/>
        </p:nvSpPr>
        <p:spPr bwMode="auto">
          <a:xfrm>
            <a:off x="1738313" y="52800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8387" name="Text Box 40"/>
          <p:cNvSpPr txBox="1">
            <a:spLocks noChangeArrowheads="1"/>
          </p:cNvSpPr>
          <p:nvPr/>
        </p:nvSpPr>
        <p:spPr bwMode="auto">
          <a:xfrm>
            <a:off x="4765675" y="4203700"/>
            <a:ext cx="267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58388" name="Line 41"/>
          <p:cNvSpPr>
            <a:spLocks noChangeShapeType="1"/>
          </p:cNvSpPr>
          <p:nvPr/>
        </p:nvSpPr>
        <p:spPr bwMode="auto">
          <a:xfrm rot="10800000" flipV="1">
            <a:off x="4329113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9" name="Rectangle 56"/>
          <p:cNvSpPr>
            <a:spLocks noChangeArrowheads="1"/>
          </p:cNvSpPr>
          <p:nvPr/>
        </p:nvSpPr>
        <p:spPr bwMode="auto">
          <a:xfrm>
            <a:off x="3789363" y="50323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0" name="Rectangle 57"/>
          <p:cNvSpPr>
            <a:spLocks noChangeArrowheads="1"/>
          </p:cNvSpPr>
          <p:nvPr/>
        </p:nvSpPr>
        <p:spPr bwMode="auto">
          <a:xfrm>
            <a:off x="36274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1" name="Rectangle 58"/>
          <p:cNvSpPr>
            <a:spLocks noChangeArrowheads="1"/>
          </p:cNvSpPr>
          <p:nvPr/>
        </p:nvSpPr>
        <p:spPr bwMode="auto">
          <a:xfrm>
            <a:off x="34623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2" name="Rectangle 59"/>
          <p:cNvSpPr>
            <a:spLocks noChangeArrowheads="1"/>
          </p:cNvSpPr>
          <p:nvPr/>
        </p:nvSpPr>
        <p:spPr bwMode="auto">
          <a:xfrm>
            <a:off x="3298825" y="503237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3" name="Rectangle 61"/>
          <p:cNvSpPr>
            <a:spLocks noChangeArrowheads="1"/>
          </p:cNvSpPr>
          <p:nvPr/>
        </p:nvSpPr>
        <p:spPr bwMode="auto">
          <a:xfrm>
            <a:off x="313372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4" name="Rectangle 62"/>
          <p:cNvSpPr>
            <a:spLocks noChangeArrowheads="1"/>
          </p:cNvSpPr>
          <p:nvPr/>
        </p:nvSpPr>
        <p:spPr bwMode="auto">
          <a:xfrm>
            <a:off x="3105150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5" name="Line 63"/>
          <p:cNvSpPr>
            <a:spLocks noChangeShapeType="1"/>
          </p:cNvSpPr>
          <p:nvPr/>
        </p:nvSpPr>
        <p:spPr bwMode="auto">
          <a:xfrm rot="10800000">
            <a:off x="3092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96" name="Text Box 64"/>
          <p:cNvSpPr txBox="1">
            <a:spLocks noChangeArrowheads="1"/>
          </p:cNvSpPr>
          <p:nvPr/>
        </p:nvSpPr>
        <p:spPr bwMode="auto">
          <a:xfrm>
            <a:off x="3708400" y="5661025"/>
            <a:ext cx="1924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sz="1800">
                <a:solidFill>
                  <a:srgbClr val="CC0000"/>
                </a:solidFill>
              </a:rPr>
              <a:t>full buffer is </a:t>
            </a:r>
            <a:r>
              <a:rPr lang="en-US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58397" name="Text Box 65"/>
          <p:cNvSpPr txBox="1">
            <a:spLocks noChangeArrowheads="1"/>
          </p:cNvSpPr>
          <p:nvPr/>
        </p:nvSpPr>
        <p:spPr bwMode="auto">
          <a:xfrm>
            <a:off x="2981325" y="4022725"/>
            <a:ext cx="1568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58398" name="Line 66"/>
          <p:cNvSpPr>
            <a:spLocks noChangeShapeType="1"/>
          </p:cNvSpPr>
          <p:nvPr/>
        </p:nvSpPr>
        <p:spPr bwMode="auto">
          <a:xfrm>
            <a:off x="3238500" y="463073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8399" name="Picture 47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400" name="Group 48"/>
          <p:cNvGrpSpPr>
            <a:grpSpLocks/>
          </p:cNvGrpSpPr>
          <p:nvPr/>
        </p:nvGrpSpPr>
        <p:grpSpPr bwMode="auto">
          <a:xfrm>
            <a:off x="1593850" y="4314825"/>
            <a:ext cx="820738" cy="688975"/>
            <a:chOff x="-44" y="1473"/>
            <a:chExt cx="981" cy="1105"/>
          </a:xfrm>
        </p:grpSpPr>
        <p:pic>
          <p:nvPicPr>
            <p:cNvPr id="58406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407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8401" name="Group 51"/>
          <p:cNvGrpSpPr>
            <a:grpSpLocks/>
          </p:cNvGrpSpPr>
          <p:nvPr/>
        </p:nvGrpSpPr>
        <p:grpSpPr bwMode="auto">
          <a:xfrm>
            <a:off x="1922463" y="5305425"/>
            <a:ext cx="820737" cy="688975"/>
            <a:chOff x="-44" y="1473"/>
            <a:chExt cx="981" cy="1105"/>
          </a:xfrm>
        </p:grpSpPr>
        <p:pic>
          <p:nvPicPr>
            <p:cNvPr id="58404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405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84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0C9DA844-E7B3-4ED1-A329-56866AFA9D48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58403" name="TextBox 1"/>
          <p:cNvSpPr txBox="1">
            <a:spLocks noChangeArrowheads="1"/>
          </p:cNvSpPr>
          <p:nvPr/>
        </p:nvSpPr>
        <p:spPr bwMode="auto">
          <a:xfrm>
            <a:off x="461963" y="6402388"/>
            <a:ext cx="622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Java applet for an interactive animation on queuing and loss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028" name="Picture 19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350" y="962025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0663"/>
            <a:ext cx="9420225" cy="1006475"/>
          </a:xfrm>
        </p:spPr>
        <p:txBody>
          <a:bodyPr/>
          <a:lstStyle/>
          <a:p>
            <a:pPr eaLnBrk="1" hangingPunct="1"/>
            <a:r>
              <a:rPr lang="en-US" altLang="ja-JP" smtClean="0">
                <a:ea typeface="ＭＳ Ｐゴシック" pitchFamily="34" charset="-128"/>
              </a:rPr>
              <a:t>More hardware: networked appliances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1030" name="Picture 3" descr="toast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5850" y="1460500"/>
            <a:ext cx="2495550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4" descr="whisp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6788" y="1425575"/>
            <a:ext cx="1895475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895350" y="2789238"/>
            <a:ext cx="2162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IP picture frame</a:t>
            </a:r>
          </a:p>
          <a:p>
            <a:r>
              <a:rPr lang="en-US" sz="1600"/>
              <a:t>http://www.ceiva.com/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5626100" y="1989138"/>
            <a:ext cx="22463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Web-enabled toaster +</a:t>
            </a:r>
          </a:p>
          <a:p>
            <a:r>
              <a:rPr lang="en-US" sz="1600"/>
              <a:t>weather forecaster</a:t>
            </a:r>
          </a:p>
        </p:txBody>
      </p:sp>
      <p:pic>
        <p:nvPicPr>
          <p:cNvPr id="1034" name="Picture 9" descr="cisc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8950" y="4387850"/>
            <a:ext cx="2395538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Text Box 10"/>
          <p:cNvSpPr txBox="1">
            <a:spLocks noChangeArrowheads="1"/>
          </p:cNvSpPr>
          <p:nvPr/>
        </p:nvSpPr>
        <p:spPr bwMode="auto">
          <a:xfrm>
            <a:off x="5911850" y="6016625"/>
            <a:ext cx="159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Internet phones</a:t>
            </a:r>
          </a:p>
        </p:txBody>
      </p:sp>
      <p:graphicFrame>
        <p:nvGraphicFramePr>
          <p:cNvPr id="1026" name="Object 14"/>
          <p:cNvGraphicFramePr>
            <a:graphicFrameLocks noChangeAspect="1"/>
          </p:cNvGraphicFramePr>
          <p:nvPr/>
        </p:nvGraphicFramePr>
        <p:xfrm>
          <a:off x="919163" y="3581400"/>
          <a:ext cx="803275" cy="2168525"/>
        </p:xfrm>
        <a:graphic>
          <a:graphicData uri="http://schemas.openxmlformats.org/presentationml/2006/ole">
            <p:oleObj spid="_x0000_s1026" r:id="rId8" imgW="1434415" imgH="3873016" progId="">
              <p:embed/>
            </p:oleObj>
          </a:graphicData>
        </a:graphic>
      </p:graphicFrame>
      <p:sp>
        <p:nvSpPr>
          <p:cNvPr id="1036" name="Text Box 8"/>
          <p:cNvSpPr txBox="1">
            <a:spLocks noChangeArrowheads="1"/>
          </p:cNvSpPr>
          <p:nvPr/>
        </p:nvSpPr>
        <p:spPr bwMode="auto">
          <a:xfrm>
            <a:off x="981075" y="5789613"/>
            <a:ext cx="1179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Internet </a:t>
            </a:r>
          </a:p>
          <a:p>
            <a:r>
              <a:rPr lang="en-US" sz="1600"/>
              <a:t>refrigerator</a:t>
            </a:r>
          </a:p>
        </p:txBody>
      </p:sp>
      <p:pic>
        <p:nvPicPr>
          <p:cNvPr id="1037" name="Picture 1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8588" y="4584700"/>
            <a:ext cx="1552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Text Box 8"/>
          <p:cNvSpPr txBox="1">
            <a:spLocks noChangeArrowheads="1"/>
          </p:cNvSpPr>
          <p:nvPr/>
        </p:nvSpPr>
        <p:spPr bwMode="auto">
          <a:xfrm>
            <a:off x="2824163" y="5202238"/>
            <a:ext cx="24876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Slingbox: watch,</a:t>
            </a:r>
          </a:p>
          <a:p>
            <a:r>
              <a:rPr lang="en-US" sz="1600"/>
              <a:t>control cable TV remotely</a:t>
            </a:r>
          </a:p>
        </p:txBody>
      </p:sp>
      <p:sp>
        <p:nvSpPr>
          <p:cNvPr id="10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C5B0403F-3349-4F3F-AEC1-860F528E35BA}" type="slidenum">
              <a:rPr lang="en-US" smtClean="0"/>
              <a:pPr/>
              <a:t>5</a:t>
            </a:fld>
            <a:endParaRPr lang="en-US" smtClean="0"/>
          </a:p>
        </p:txBody>
      </p:sp>
      <p:pic>
        <p:nvPicPr>
          <p:cNvPr id="1040" name="Picture 2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91338" y="2754313"/>
            <a:ext cx="695325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1" name="Text Box 10"/>
          <p:cNvSpPr txBox="1">
            <a:spLocks noChangeArrowheads="1"/>
          </p:cNvSpPr>
          <p:nvPr/>
        </p:nvSpPr>
        <p:spPr bwMode="auto">
          <a:xfrm>
            <a:off x="6753225" y="3841750"/>
            <a:ext cx="1941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Tweet-a-watt: </a:t>
            </a:r>
          </a:p>
          <a:p>
            <a:r>
              <a:rPr lang="en-US" sz="1600"/>
              <a:t>monitor energy 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9395" name="AutoShape 327"/>
          <p:cNvSpPr>
            <a:spLocks noChangeArrowheads="1"/>
          </p:cNvSpPr>
          <p:nvPr/>
        </p:nvSpPr>
        <p:spPr bwMode="auto">
          <a:xfrm>
            <a:off x="401638" y="3671888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59396" name="Group 64"/>
          <p:cNvGrpSpPr>
            <a:grpSpLocks/>
          </p:cNvGrpSpPr>
          <p:nvPr/>
        </p:nvGrpSpPr>
        <p:grpSpPr bwMode="auto">
          <a:xfrm>
            <a:off x="974725" y="4071938"/>
            <a:ext cx="352425" cy="876300"/>
            <a:chOff x="4140" y="429"/>
            <a:chExt cx="1425" cy="2396"/>
          </a:xfrm>
        </p:grpSpPr>
        <p:sp>
          <p:nvSpPr>
            <p:cNvPr id="59442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3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44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5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6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47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9472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3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48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49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9470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1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0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1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52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9468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9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3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9454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466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7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5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6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57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58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9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60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1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2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3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9464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5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397" name="Group 61"/>
          <p:cNvGrpSpPr>
            <a:grpSpLocks/>
          </p:cNvGrpSpPr>
          <p:nvPr/>
        </p:nvGrpSpPr>
        <p:grpSpPr bwMode="auto">
          <a:xfrm flipH="1">
            <a:off x="7948613" y="4133850"/>
            <a:ext cx="1192212" cy="1171575"/>
            <a:chOff x="-44" y="1473"/>
            <a:chExt cx="981" cy="1105"/>
          </a:xfrm>
        </p:grpSpPr>
        <p:pic>
          <p:nvPicPr>
            <p:cNvPr id="59440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41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93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Throughput</a:t>
            </a:r>
          </a:p>
        </p:txBody>
      </p:sp>
      <p:sp>
        <p:nvSpPr>
          <p:cNvPr id="593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177958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throughput:</a:t>
            </a:r>
            <a:r>
              <a:rPr lang="en-US" smtClean="0">
                <a:ea typeface="ＭＳ Ｐゴシック" pitchFamily="34" charset="-128"/>
              </a:rPr>
              <a:t> rate (bits/time unit) at which bits transferred between sender/receiver</a:t>
            </a:r>
          </a:p>
          <a:p>
            <a:pPr lvl="1" eaLnBrk="1" hangingPunct="1"/>
            <a:r>
              <a:rPr lang="en-US" i="1" smtClean="0">
                <a:solidFill>
                  <a:srgbClr val="CC0000"/>
                </a:solidFill>
              </a:rPr>
              <a:t>instantaneous:</a:t>
            </a:r>
            <a:r>
              <a:rPr lang="en-US" smtClean="0"/>
              <a:t> rate at given point in time</a:t>
            </a:r>
          </a:p>
          <a:p>
            <a:pPr lvl="1" eaLnBrk="1" hangingPunct="1"/>
            <a:r>
              <a:rPr lang="en-US" i="1" smtClean="0">
                <a:solidFill>
                  <a:srgbClr val="CC0000"/>
                </a:solidFill>
              </a:rPr>
              <a:t>average:</a:t>
            </a:r>
            <a:r>
              <a:rPr lang="en-US" smtClean="0"/>
              <a:t> rate over longer period of time</a:t>
            </a:r>
          </a:p>
        </p:txBody>
      </p:sp>
      <p:sp>
        <p:nvSpPr>
          <p:cNvPr id="59400" name="Text Box 325"/>
          <p:cNvSpPr txBox="1">
            <a:spLocks noChangeArrowheads="1"/>
          </p:cNvSpPr>
          <p:nvPr/>
        </p:nvSpPr>
        <p:spPr bwMode="auto">
          <a:xfrm>
            <a:off x="368300" y="5043488"/>
            <a:ext cx="1874838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to send to client</a:t>
            </a:r>
          </a:p>
        </p:txBody>
      </p:sp>
      <p:sp>
        <p:nvSpPr>
          <p:cNvPr id="59401" name="Text Box 328"/>
          <p:cNvSpPr txBox="1">
            <a:spLocks noChangeArrowheads="1"/>
          </p:cNvSpPr>
          <p:nvPr/>
        </p:nvSpPr>
        <p:spPr bwMode="auto">
          <a:xfrm>
            <a:off x="2784475" y="5040313"/>
            <a:ext cx="14303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 R</a:t>
            </a:r>
            <a:r>
              <a:rPr lang="en-US" sz="2800" baseline="-25000">
                <a:latin typeface="Gill Sans MT" pitchFamily="34" charset="0"/>
              </a:rPr>
              <a:t>s</a:t>
            </a:r>
            <a:r>
              <a:rPr lang="en-US" sz="2000" baseline="-25000">
                <a:latin typeface="Gill Sans MT" pitchFamily="34" charset="0"/>
              </a:rPr>
              <a:t> </a:t>
            </a:r>
            <a:r>
              <a:rPr 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59402" name="Text Box 329"/>
          <p:cNvSpPr txBox="1">
            <a:spLocks noChangeArrowheads="1"/>
          </p:cNvSpPr>
          <p:nvPr/>
        </p:nvSpPr>
        <p:spPr bwMode="auto">
          <a:xfrm>
            <a:off x="5653088" y="5048250"/>
            <a:ext cx="14303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 R</a:t>
            </a:r>
            <a:r>
              <a:rPr lang="en-US" sz="2800" baseline="-25000">
                <a:latin typeface="Gill Sans MT" pitchFamily="34" charset="0"/>
              </a:rPr>
              <a:t>c</a:t>
            </a:r>
            <a:r>
              <a:rPr lang="en-US" sz="2000" baseline="-25000">
                <a:latin typeface="Gill Sans MT" pitchFamily="34" charset="0"/>
              </a:rPr>
              <a:t> </a:t>
            </a:r>
            <a:r>
              <a:rPr 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59403" name="Line 337"/>
          <p:cNvSpPr>
            <a:spLocks noChangeShapeType="1"/>
          </p:cNvSpPr>
          <p:nvPr/>
        </p:nvSpPr>
        <p:spPr bwMode="auto">
          <a:xfrm flipH="1" flipV="1">
            <a:off x="2997200" y="4806950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4" name="Line 347"/>
          <p:cNvSpPr>
            <a:spLocks noChangeShapeType="1"/>
          </p:cNvSpPr>
          <p:nvPr/>
        </p:nvSpPr>
        <p:spPr bwMode="auto">
          <a:xfrm flipH="1" flipV="1">
            <a:off x="6119813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5" name="Line 352"/>
          <p:cNvSpPr>
            <a:spLocks noChangeShapeType="1"/>
          </p:cNvSpPr>
          <p:nvPr/>
        </p:nvSpPr>
        <p:spPr bwMode="auto">
          <a:xfrm flipH="1">
            <a:off x="801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Line 321"/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7" name="Group 246"/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59427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9428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29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30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9431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9432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9437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8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9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433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9434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5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6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9408" name="AutoShape 350"/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59409" name="Group 335"/>
          <p:cNvGrpSpPr>
            <a:grpSpLocks/>
          </p:cNvGrpSpPr>
          <p:nvPr/>
        </p:nvGrpSpPr>
        <p:grpSpPr bwMode="auto">
          <a:xfrm>
            <a:off x="1404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59425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59410" name="Group 341"/>
          <p:cNvGrpSpPr>
            <a:grpSpLocks/>
          </p:cNvGrpSpPr>
          <p:nvPr/>
        </p:nvGrpSpPr>
        <p:grpSpPr bwMode="auto">
          <a:xfrm>
            <a:off x="4910138" y="4248150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59421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239713" y="5111750"/>
            <a:ext cx="8235950" cy="896938"/>
            <a:chOff x="0" y="3803"/>
            <a:chExt cx="5188" cy="565"/>
          </a:xfrm>
        </p:grpSpPr>
        <p:sp>
          <p:nvSpPr>
            <p:cNvPr id="59416" name="Text Box 353"/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sz="2000">
                <a:latin typeface="Gill Sans MT" pitchFamily="34" charset="0"/>
              </a:endParaRPr>
            </a:p>
          </p:txBody>
        </p:sp>
        <p:sp>
          <p:nvSpPr>
            <p:cNvPr id="59417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R</a:t>
              </a:r>
              <a:r>
                <a:rPr lang="en-US" sz="2800" baseline="-25000">
                  <a:latin typeface="Gill Sans MT" pitchFamily="34" charset="0"/>
                </a:rPr>
                <a:t>s</a:t>
              </a:r>
              <a:r>
                <a:rPr lang="en-US" sz="2000" baseline="-25000">
                  <a:latin typeface="Gill Sans MT" pitchFamily="34" charset="0"/>
                </a:rPr>
                <a:t> </a:t>
              </a:r>
              <a:r>
                <a:rPr lang="en-US" sz="2000">
                  <a:latin typeface="Gill Sans MT" pitchFamily="34" charset="0"/>
                </a:rPr>
                <a:t>bits/sec)</a:t>
              </a:r>
            </a:p>
          </p:txBody>
        </p:sp>
        <p:sp>
          <p:nvSpPr>
            <p:cNvPr id="59418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R</a:t>
              </a:r>
              <a:r>
                <a:rPr lang="en-US" sz="2800" baseline="-25000">
                  <a:latin typeface="Gill Sans MT" pitchFamily="34" charset="0"/>
                </a:rPr>
                <a:t>c</a:t>
              </a:r>
              <a:r>
                <a:rPr lang="en-US" sz="2000" baseline="-25000">
                  <a:latin typeface="Gill Sans MT" pitchFamily="34" charset="0"/>
                </a:rPr>
                <a:t> </a:t>
              </a:r>
              <a:r>
                <a:rPr lang="en-US" sz="2000">
                  <a:latin typeface="Gill Sans MT" pitchFamily="34" charset="0"/>
                </a:rPr>
                <a:t>bits/sec)</a:t>
              </a:r>
            </a:p>
          </p:txBody>
        </p:sp>
      </p:grpSp>
      <p:pic>
        <p:nvPicPr>
          <p:cNvPr id="59412" name="Picture 60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13" name="AutoShape 351"/>
          <p:cNvSpPr>
            <a:spLocks noChangeArrowheads="1"/>
          </p:cNvSpPr>
          <p:nvPr/>
        </p:nvSpPr>
        <p:spPr bwMode="auto">
          <a:xfrm>
            <a:off x="3732213" y="4308475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9414" name="AutoShape 349"/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94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70782B0B-E44E-489D-87C2-42F1BE0D47AB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0419" name="Picture 208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420" name="Group 140"/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60531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33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36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561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2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37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38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559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0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39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0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41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0557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8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42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0543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555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6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44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5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8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0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1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2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553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4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2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Throughput (more)</a:t>
            </a:r>
          </a:p>
        </p:txBody>
      </p:sp>
      <p:sp>
        <p:nvSpPr>
          <p:cNvPr id="6042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R</a:t>
            </a:r>
            <a:r>
              <a:rPr lang="en-US" i="1" baseline="-2500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 &lt; R</a:t>
            </a:r>
            <a:r>
              <a:rPr lang="en-US" i="1" baseline="-25000" smtClean="0">
                <a:solidFill>
                  <a:srgbClr val="CC0000"/>
                </a:solidFill>
                <a:ea typeface="ＭＳ Ｐゴシック" pitchFamily="34" charset="-128"/>
              </a:rPr>
              <a:t>c</a:t>
            </a:r>
            <a:r>
              <a:rPr lang="en-US" i="1" smtClean="0">
                <a:solidFill>
                  <a:srgbClr val="FF3300"/>
                </a:solidFill>
                <a:ea typeface="ＭＳ Ｐゴシック" pitchFamily="34" charset="-128"/>
              </a:rPr>
              <a:t>  </a:t>
            </a:r>
            <a:r>
              <a:rPr lang="en-US" smtClean="0">
                <a:ea typeface="ＭＳ Ｐゴシック" pitchFamily="34" charset="-128"/>
              </a:rPr>
              <a:t>What is average end-end throughput?</a:t>
            </a:r>
          </a:p>
        </p:txBody>
      </p:sp>
      <p:grpSp>
        <p:nvGrpSpPr>
          <p:cNvPr id="60423" name="Group 34"/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529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0424" name="Text Box 39"/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  R</a:t>
            </a:r>
            <a:r>
              <a:rPr lang="en-US" sz="2800" baseline="-25000"/>
              <a:t>s</a:t>
            </a:r>
            <a:r>
              <a:rPr lang="en-US" sz="2000" baseline="-25000"/>
              <a:t> </a:t>
            </a:r>
            <a:r>
              <a:rPr lang="en-US" sz="2000"/>
              <a:t>bits/sec</a:t>
            </a:r>
          </a:p>
        </p:txBody>
      </p:sp>
      <p:sp>
        <p:nvSpPr>
          <p:cNvPr id="60425" name="AutoShape 42"/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0426" name="AutoShape 43"/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27" name="Group 54"/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60521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525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522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</p:grpSp>
      <p:grpSp>
        <p:nvGrpSpPr>
          <p:cNvPr id="60428" name="Group 5"/>
          <p:cNvGrpSpPr>
            <a:grpSpLocks/>
          </p:cNvGrpSpPr>
          <p:nvPr/>
        </p:nvGrpSpPr>
        <p:grpSpPr bwMode="auto">
          <a:xfrm>
            <a:off x="4289425" y="2633663"/>
            <a:ext cx="971550" cy="282575"/>
            <a:chOff x="3600" y="219"/>
            <a:chExt cx="360" cy="175"/>
          </a:xfrm>
        </p:grpSpPr>
        <p:sp>
          <p:nvSpPr>
            <p:cNvPr id="60508" name="Oval 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09" name="Line 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10" name="Line 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11" name="Rectangle 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0512" name="Oval 1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13" name="Group 1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0518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9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0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0514" name="Group 1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0515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6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7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555625" y="3330575"/>
            <a:ext cx="80629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R</a:t>
            </a:r>
            <a:r>
              <a:rPr lang="en-US" sz="2800" i="1" baseline="-25000">
                <a:solidFill>
                  <a:srgbClr val="CC0000"/>
                </a:solidFill>
                <a:latin typeface="Gill Sans MT" pitchFamily="34" charset="0"/>
              </a:rPr>
              <a:t>s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 &gt; R</a:t>
            </a:r>
            <a:r>
              <a:rPr lang="en-US" sz="2800" i="1" baseline="-25000">
                <a:solidFill>
                  <a:srgbClr val="CC0000"/>
                </a:solidFill>
                <a:latin typeface="Gill Sans MT" pitchFamily="34" charset="0"/>
              </a:rPr>
              <a:t>c</a:t>
            </a:r>
            <a:r>
              <a:rPr lang="en-US" sz="2800" i="1">
                <a:solidFill>
                  <a:srgbClr val="FF3300"/>
                </a:solidFill>
                <a:latin typeface="Gill Sans MT" pitchFamily="34" charset="0"/>
              </a:rPr>
              <a:t>  </a:t>
            </a:r>
            <a:r>
              <a:rPr lang="en-US" sz="2800">
                <a:latin typeface="Gill Sans MT" pitchFamily="34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295275" y="5167313"/>
            <a:ext cx="8577263" cy="1211262"/>
            <a:chOff x="186" y="3255"/>
            <a:chExt cx="5403" cy="763"/>
          </a:xfrm>
        </p:grpSpPr>
        <p:sp>
          <p:nvSpPr>
            <p:cNvPr id="60505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ill Sans MT" pitchFamily="34" charset="0"/>
              </a:endParaRPr>
            </a:p>
          </p:txBody>
        </p:sp>
        <p:sp>
          <p:nvSpPr>
            <p:cNvPr id="60506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>
                  <a:latin typeface="Gill Sans MT" pitchFamily="34" charset="0"/>
                </a:rPr>
                <a:t>link on end-end path that constrains  end-end throughput</a:t>
              </a:r>
            </a:p>
          </p:txBody>
        </p:sp>
        <p:sp>
          <p:nvSpPr>
            <p:cNvPr id="60507" name="Text Box 104"/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i="1">
                  <a:solidFill>
                    <a:srgbClr val="CC0000"/>
                  </a:solidFill>
                  <a:latin typeface="Gill Sans MT" pitchFamily="34" charset="0"/>
                </a:rPr>
                <a:t>bottleneck link</a:t>
              </a:r>
            </a:p>
          </p:txBody>
        </p:sp>
      </p:grpSp>
      <p:sp>
        <p:nvSpPr>
          <p:cNvPr id="60431" name="AutoShape 51"/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32" name="Group 132"/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60503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504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0433" name="AutoShape 327"/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1230313" y="3927475"/>
            <a:ext cx="7935912" cy="1166813"/>
            <a:chOff x="775" y="2474"/>
            <a:chExt cx="4999" cy="735"/>
          </a:xfrm>
        </p:grpSpPr>
        <p:grpSp>
          <p:nvGrpSpPr>
            <p:cNvPr id="60436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60471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2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3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4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5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76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0501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502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77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78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0499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500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79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0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81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0497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98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82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0483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0495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96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84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5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6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7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8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9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0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1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2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0493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4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437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0438" name="Group 58"/>
            <p:cNvGrpSpPr>
              <a:grpSpLocks/>
            </p:cNvGrpSpPr>
            <p:nvPr/>
          </p:nvGrpSpPr>
          <p:grpSpPr bwMode="auto">
            <a:xfrm>
              <a:off x="2725" y="2845"/>
              <a:ext cx="612" cy="178"/>
              <a:chOff x="3600" y="219"/>
              <a:chExt cx="360" cy="175"/>
            </a:xfrm>
          </p:grpSpPr>
          <p:sp>
            <p:nvSpPr>
              <p:cNvPr id="60458" name="Oval 5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9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0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1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60462" name="Oval 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63" name="Group 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0468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9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70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464" name="Group 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046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6" name="Line 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7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0439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440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456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441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  <p:grpSp>
          <p:nvGrpSpPr>
            <p:cNvPr id="60442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452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443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  R</a:t>
              </a:r>
              <a:r>
                <a:rPr lang="en-US" sz="2800" baseline="-25000"/>
                <a:t>c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  <p:sp>
          <p:nvSpPr>
            <p:cNvPr id="60444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5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grpSp>
          <p:nvGrpSpPr>
            <p:cNvPr id="60446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60448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0449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0447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16BA9BE0-DE95-4768-AF37-94746A08107C}" type="slidenum">
              <a:rPr lang="en-US" smtClean="0"/>
              <a:pPr/>
              <a:t>51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34" charset="-128"/>
              </a:rPr>
              <a:t>Throughput: Internet scenario</a:t>
            </a:r>
          </a:p>
        </p:txBody>
      </p:sp>
      <p:sp>
        <p:nvSpPr>
          <p:cNvPr id="61444" name="Text Box 44"/>
          <p:cNvSpPr txBox="1">
            <a:spLocks noChangeArrowheads="1"/>
          </p:cNvSpPr>
          <p:nvPr/>
        </p:nvSpPr>
        <p:spPr bwMode="auto">
          <a:xfrm>
            <a:off x="4384675" y="5672138"/>
            <a:ext cx="44640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10 connections (fairly) share backbone bottleneck link R</a:t>
            </a:r>
            <a:r>
              <a:rPr lang="en-US" sz="2000" baseline="-25000"/>
              <a:t> </a:t>
            </a:r>
            <a:r>
              <a:rPr lang="en-US" sz="2000"/>
              <a:t>bits/sec</a:t>
            </a:r>
          </a:p>
        </p:txBody>
      </p:sp>
      <p:sp>
        <p:nvSpPr>
          <p:cNvPr id="61445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11313"/>
            <a:ext cx="3597275" cy="4114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mtClean="0">
                <a:ea typeface="ＭＳ Ｐゴシック" pitchFamily="34" charset="-128"/>
              </a:rPr>
              <a:t>per-connection end-end throughput: min(R</a:t>
            </a:r>
            <a:r>
              <a:rPr lang="en-US" baseline="-25000" smtClean="0">
                <a:ea typeface="ＭＳ Ｐゴシック" pitchFamily="34" charset="-128"/>
              </a:rPr>
              <a:t>c</a:t>
            </a:r>
            <a:r>
              <a:rPr lang="en-US" smtClean="0">
                <a:ea typeface="ＭＳ Ｐゴシック" pitchFamily="34" charset="-128"/>
              </a:rPr>
              <a:t>,R</a:t>
            </a:r>
            <a:r>
              <a:rPr lang="en-US" baseline="-25000" smtClean="0">
                <a:ea typeface="ＭＳ Ｐゴシック" pitchFamily="34" charset="-128"/>
              </a:rPr>
              <a:t>s</a:t>
            </a:r>
            <a:r>
              <a:rPr lang="en-US" smtClean="0">
                <a:ea typeface="ＭＳ Ｐゴシック" pitchFamily="34" charset="-128"/>
              </a:rPr>
              <a:t>,R/10)</a:t>
            </a:r>
          </a:p>
          <a:p>
            <a:pPr eaLnBrk="1" hangingPunct="1">
              <a:buSzPct val="75000"/>
            </a:pPr>
            <a:r>
              <a:rPr lang="en-US" smtClean="0">
                <a:ea typeface="ＭＳ Ｐゴシック" pitchFamily="34" charset="-128"/>
              </a:rPr>
              <a:t>in practice: R</a:t>
            </a:r>
            <a:r>
              <a:rPr lang="en-US" baseline="-25000" smtClean="0">
                <a:ea typeface="ＭＳ Ｐゴシック" pitchFamily="34" charset="-128"/>
              </a:rPr>
              <a:t>c</a:t>
            </a:r>
            <a:r>
              <a:rPr lang="en-US" smtClean="0">
                <a:ea typeface="ＭＳ Ｐゴシック" pitchFamily="34" charset="-128"/>
              </a:rPr>
              <a:t> or R</a:t>
            </a:r>
            <a:r>
              <a:rPr lang="en-US" baseline="-25000" smtClean="0">
                <a:ea typeface="ＭＳ Ｐゴシック" pitchFamily="34" charset="-128"/>
              </a:rPr>
              <a:t>s</a:t>
            </a:r>
            <a:r>
              <a:rPr lang="en-US" smtClean="0">
                <a:ea typeface="ＭＳ Ｐゴシック" pitchFamily="34" charset="-128"/>
              </a:rPr>
              <a:t> is often bottleneck</a:t>
            </a:r>
          </a:p>
        </p:txBody>
      </p:sp>
      <p:sp>
        <p:nvSpPr>
          <p:cNvPr id="614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8E72E51B-C471-46C0-8826-0045B3C7F395}" type="slidenum">
              <a:rPr lang="en-US" smtClean="0"/>
              <a:pPr/>
              <a:t>52</a:t>
            </a:fld>
            <a:endParaRPr lang="en-US" smtClean="0"/>
          </a:p>
        </p:txBody>
      </p:sp>
      <p:grpSp>
        <p:nvGrpSpPr>
          <p:cNvPr id="61447" name="Group 161"/>
          <p:cNvGrpSpPr>
            <a:grpSpLocks/>
          </p:cNvGrpSpPr>
          <p:nvPr/>
        </p:nvGrpSpPr>
        <p:grpSpPr bwMode="auto">
          <a:xfrm>
            <a:off x="4237038" y="1444625"/>
            <a:ext cx="4718050" cy="4246563"/>
            <a:chOff x="4237038" y="1444625"/>
            <a:chExt cx="4718050" cy="4246563"/>
          </a:xfrm>
        </p:grpSpPr>
        <p:sp>
          <p:nvSpPr>
            <p:cNvPr id="61448" name="Freeform 296"/>
            <p:cNvSpPr>
              <a:spLocks/>
            </p:cNvSpPr>
            <p:nvPr/>
          </p:nvSpPr>
          <p:spPr bwMode="auto">
            <a:xfrm>
              <a:off x="4883150" y="2720975"/>
              <a:ext cx="3127375" cy="1498600"/>
            </a:xfrm>
            <a:custGeom>
              <a:avLst/>
              <a:gdLst>
                <a:gd name="T0" fmla="*/ 2147483647 w 1877"/>
                <a:gd name="T1" fmla="*/ 2147483647 h 917"/>
                <a:gd name="T2" fmla="*/ 2147483647 w 1877"/>
                <a:gd name="T3" fmla="*/ 2147483647 h 917"/>
                <a:gd name="T4" fmla="*/ 2147483647 w 1877"/>
                <a:gd name="T5" fmla="*/ 2147483647 h 917"/>
                <a:gd name="T6" fmla="*/ 2147483647 w 1877"/>
                <a:gd name="T7" fmla="*/ 2147483647 h 917"/>
                <a:gd name="T8" fmla="*/ 2147483647 w 1877"/>
                <a:gd name="T9" fmla="*/ 2147483647 h 917"/>
                <a:gd name="T10" fmla="*/ 2147483647 w 1877"/>
                <a:gd name="T11" fmla="*/ 2147483647 h 917"/>
                <a:gd name="T12" fmla="*/ 2147483647 w 1877"/>
                <a:gd name="T13" fmla="*/ 2147483647 h 917"/>
                <a:gd name="T14" fmla="*/ 2147483647 w 1877"/>
                <a:gd name="T15" fmla="*/ 2147483647 h 917"/>
                <a:gd name="T16" fmla="*/ 2147483647 w 1877"/>
                <a:gd name="T17" fmla="*/ 2147483647 h 917"/>
                <a:gd name="T18" fmla="*/ 2147483647 w 1877"/>
                <a:gd name="T19" fmla="*/ 2147483647 h 917"/>
                <a:gd name="T20" fmla="*/ 2147483647 w 1877"/>
                <a:gd name="T21" fmla="*/ 2147483647 h 917"/>
                <a:gd name="T22" fmla="*/ 2147483647 w 1877"/>
                <a:gd name="T23" fmla="*/ 2147483647 h 917"/>
                <a:gd name="T24" fmla="*/ 2147483647 w 1877"/>
                <a:gd name="T25" fmla="*/ 2147483647 h 917"/>
                <a:gd name="T26" fmla="*/ 2147483647 w 1877"/>
                <a:gd name="T27" fmla="*/ 2147483647 h 917"/>
                <a:gd name="T28" fmla="*/ 2147483647 w 1877"/>
                <a:gd name="T29" fmla="*/ 2147483647 h 917"/>
                <a:gd name="T30" fmla="*/ 2147483647 w 1877"/>
                <a:gd name="T31" fmla="*/ 2147483647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49" name="Text Box 35"/>
            <p:cNvSpPr txBox="1">
              <a:spLocks noChangeArrowheads="1"/>
            </p:cNvSpPr>
            <p:nvPr/>
          </p:nvSpPr>
          <p:spPr bwMode="auto">
            <a:xfrm>
              <a:off x="4746625" y="2344738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257064" name="Oval 40"/>
            <p:cNvSpPr>
              <a:spLocks noChangeArrowheads="1"/>
            </p:cNvSpPr>
            <p:nvPr/>
          </p:nvSpPr>
          <p:spPr bwMode="auto">
            <a:xfrm rot="5400000">
              <a:off x="6611144" y="3772694"/>
              <a:ext cx="50800" cy="52546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65" name="Rectangle 41"/>
            <p:cNvSpPr>
              <a:spLocks noChangeArrowheads="1"/>
            </p:cNvSpPr>
            <p:nvPr/>
          </p:nvSpPr>
          <p:spPr bwMode="auto">
            <a:xfrm rot="5400000">
              <a:off x="6144419" y="3278982"/>
              <a:ext cx="984250" cy="525462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2" name="Oval 42"/>
            <p:cNvSpPr>
              <a:spLocks noChangeArrowheads="1"/>
            </p:cNvSpPr>
            <p:nvPr/>
          </p:nvSpPr>
          <p:spPr bwMode="auto">
            <a:xfrm rot="5400000">
              <a:off x="6615113" y="2794000"/>
              <a:ext cx="52387" cy="5254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67" name="Rectangle 43"/>
            <p:cNvSpPr>
              <a:spLocks noChangeArrowheads="1"/>
            </p:cNvSpPr>
            <p:nvPr/>
          </p:nvSpPr>
          <p:spPr bwMode="auto">
            <a:xfrm rot="5400000">
              <a:off x="6615113" y="3765550"/>
              <a:ext cx="31750" cy="5111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55" name="Oval 31"/>
            <p:cNvSpPr>
              <a:spLocks noChangeArrowheads="1"/>
            </p:cNvSpPr>
            <p:nvPr/>
          </p:nvSpPr>
          <p:spPr bwMode="auto">
            <a:xfrm rot="1792560">
              <a:off x="5621338" y="2668588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56" name="Rectangle 32"/>
            <p:cNvSpPr>
              <a:spLocks noChangeArrowheads="1"/>
            </p:cNvSpPr>
            <p:nvPr/>
          </p:nvSpPr>
          <p:spPr bwMode="auto">
            <a:xfrm rot="1792560">
              <a:off x="4956175" y="2465388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6" name="Oval 33"/>
            <p:cNvSpPr>
              <a:spLocks noChangeArrowheads="1"/>
            </p:cNvSpPr>
            <p:nvPr/>
          </p:nvSpPr>
          <p:spPr bwMode="auto">
            <a:xfrm rot="1792560">
              <a:off x="4991100" y="2265363"/>
              <a:ext cx="38100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58" name="Rectangle 34"/>
            <p:cNvSpPr>
              <a:spLocks noChangeArrowheads="1"/>
            </p:cNvSpPr>
            <p:nvPr/>
          </p:nvSpPr>
          <p:spPr bwMode="auto">
            <a:xfrm rot="1792560">
              <a:off x="5618163" y="2665413"/>
              <a:ext cx="23812" cy="153987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8" name="Line 456"/>
            <p:cNvSpPr>
              <a:spLocks noChangeShapeType="1"/>
            </p:cNvSpPr>
            <p:nvPr/>
          </p:nvSpPr>
          <p:spPr bwMode="auto">
            <a:xfrm rot="1792560">
              <a:off x="4827588" y="2536825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493" name="Oval 469"/>
            <p:cNvSpPr>
              <a:spLocks noChangeArrowheads="1"/>
            </p:cNvSpPr>
            <p:nvPr/>
          </p:nvSpPr>
          <p:spPr bwMode="auto">
            <a:xfrm rot="2768172">
              <a:off x="6130925" y="2671763"/>
              <a:ext cx="47625" cy="1428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494" name="Rectangle 470"/>
            <p:cNvSpPr>
              <a:spLocks noChangeArrowheads="1"/>
            </p:cNvSpPr>
            <p:nvPr/>
          </p:nvSpPr>
          <p:spPr bwMode="auto">
            <a:xfrm rot="2768172">
              <a:off x="5409407" y="2339181"/>
              <a:ext cx="915988" cy="1428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1" name="Oval 471"/>
            <p:cNvSpPr>
              <a:spLocks noChangeArrowheads="1"/>
            </p:cNvSpPr>
            <p:nvPr/>
          </p:nvSpPr>
          <p:spPr bwMode="auto">
            <a:xfrm rot="2768172">
              <a:off x="5561013" y="2012950"/>
              <a:ext cx="47625" cy="142875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496" name="Rectangle 472"/>
            <p:cNvSpPr>
              <a:spLocks noChangeArrowheads="1"/>
            </p:cNvSpPr>
            <p:nvPr/>
          </p:nvSpPr>
          <p:spPr bwMode="auto">
            <a:xfrm rot="2768172">
              <a:off x="6130925" y="2663825"/>
              <a:ext cx="30163" cy="13811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3" name="Line 473"/>
            <p:cNvSpPr>
              <a:spLocks noChangeShapeType="1"/>
            </p:cNvSpPr>
            <p:nvPr/>
          </p:nvSpPr>
          <p:spPr bwMode="auto">
            <a:xfrm rot="2768172">
              <a:off x="5253037" y="2395538"/>
              <a:ext cx="11969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00" name="Oval 476"/>
            <p:cNvSpPr>
              <a:spLocks noChangeArrowheads="1"/>
            </p:cNvSpPr>
            <p:nvPr/>
          </p:nvSpPr>
          <p:spPr bwMode="auto">
            <a:xfrm rot="19807440" flipH="1">
              <a:off x="5084763" y="4521200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01" name="Rectangle 477"/>
            <p:cNvSpPr>
              <a:spLocks noChangeArrowheads="1"/>
            </p:cNvSpPr>
            <p:nvPr/>
          </p:nvSpPr>
          <p:spPr bwMode="auto">
            <a:xfrm rot="19807440" flipH="1">
              <a:off x="5057775" y="4318000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6" name="Oval 478"/>
            <p:cNvSpPr>
              <a:spLocks noChangeArrowheads="1"/>
            </p:cNvSpPr>
            <p:nvPr/>
          </p:nvSpPr>
          <p:spPr bwMode="auto">
            <a:xfrm rot="19807440" flipH="1">
              <a:off x="5716588" y="4117975"/>
              <a:ext cx="36512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03" name="Rectangle 479"/>
            <p:cNvSpPr>
              <a:spLocks noChangeArrowheads="1"/>
            </p:cNvSpPr>
            <p:nvPr/>
          </p:nvSpPr>
          <p:spPr bwMode="auto">
            <a:xfrm rot="19807440" flipH="1">
              <a:off x="5100638" y="4518025"/>
              <a:ext cx="23812" cy="153988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8" name="Line 480"/>
            <p:cNvSpPr>
              <a:spLocks noChangeShapeType="1"/>
            </p:cNvSpPr>
            <p:nvPr/>
          </p:nvSpPr>
          <p:spPr bwMode="auto">
            <a:xfrm rot="19807440" flipH="1">
              <a:off x="4962525" y="4389438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07" name="Oval 483"/>
            <p:cNvSpPr>
              <a:spLocks noChangeArrowheads="1"/>
            </p:cNvSpPr>
            <p:nvPr/>
          </p:nvSpPr>
          <p:spPr bwMode="auto">
            <a:xfrm rot="18831828" flipV="1">
              <a:off x="6338888" y="4294188"/>
              <a:ext cx="47625" cy="1428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08" name="Rectangle 484"/>
            <p:cNvSpPr>
              <a:spLocks noChangeArrowheads="1"/>
            </p:cNvSpPr>
            <p:nvPr/>
          </p:nvSpPr>
          <p:spPr bwMode="auto">
            <a:xfrm rot="18831828" flipV="1">
              <a:off x="5616575" y="4625975"/>
              <a:ext cx="917575" cy="1428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1" name="Oval 485"/>
            <p:cNvSpPr>
              <a:spLocks noChangeArrowheads="1"/>
            </p:cNvSpPr>
            <p:nvPr/>
          </p:nvSpPr>
          <p:spPr bwMode="auto">
            <a:xfrm rot="18831828" flipV="1">
              <a:off x="5770563" y="4953000"/>
              <a:ext cx="47625" cy="142875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10" name="Rectangle 486"/>
            <p:cNvSpPr>
              <a:spLocks noChangeArrowheads="1"/>
            </p:cNvSpPr>
            <p:nvPr/>
          </p:nvSpPr>
          <p:spPr bwMode="auto">
            <a:xfrm rot="18831828" flipV="1">
              <a:off x="6338888" y="4303713"/>
              <a:ext cx="30162" cy="138112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3" name="Line 487"/>
            <p:cNvSpPr>
              <a:spLocks noChangeShapeType="1"/>
            </p:cNvSpPr>
            <p:nvPr/>
          </p:nvSpPr>
          <p:spPr bwMode="auto">
            <a:xfrm rot="18831828" flipV="1">
              <a:off x="5461000" y="4711701"/>
              <a:ext cx="11969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24" name="Oval 500"/>
            <p:cNvSpPr>
              <a:spLocks noChangeArrowheads="1"/>
            </p:cNvSpPr>
            <p:nvPr/>
          </p:nvSpPr>
          <p:spPr bwMode="auto">
            <a:xfrm rot="19807440" flipH="1">
              <a:off x="7291388" y="2640013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25" name="Rectangle 501"/>
            <p:cNvSpPr>
              <a:spLocks noChangeArrowheads="1"/>
            </p:cNvSpPr>
            <p:nvPr/>
          </p:nvSpPr>
          <p:spPr bwMode="auto">
            <a:xfrm rot="19807440" flipH="1">
              <a:off x="7264400" y="2436813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6" name="Oval 502"/>
            <p:cNvSpPr>
              <a:spLocks noChangeArrowheads="1"/>
            </p:cNvSpPr>
            <p:nvPr/>
          </p:nvSpPr>
          <p:spPr bwMode="auto">
            <a:xfrm rot="19807440" flipH="1">
              <a:off x="7923213" y="2236788"/>
              <a:ext cx="36512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27" name="Rectangle 503"/>
            <p:cNvSpPr>
              <a:spLocks noChangeArrowheads="1"/>
            </p:cNvSpPr>
            <p:nvPr/>
          </p:nvSpPr>
          <p:spPr bwMode="auto">
            <a:xfrm rot="19807440" flipH="1">
              <a:off x="7307263" y="2636838"/>
              <a:ext cx="25400" cy="153987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8" name="Line 504"/>
            <p:cNvSpPr>
              <a:spLocks noChangeShapeType="1"/>
            </p:cNvSpPr>
            <p:nvPr/>
          </p:nvSpPr>
          <p:spPr bwMode="auto">
            <a:xfrm rot="19807440" flipH="1">
              <a:off x="7169150" y="2508250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31" name="Oval 507"/>
            <p:cNvSpPr>
              <a:spLocks noChangeArrowheads="1"/>
            </p:cNvSpPr>
            <p:nvPr/>
          </p:nvSpPr>
          <p:spPr bwMode="auto">
            <a:xfrm rot="1792560">
              <a:off x="8048625" y="4600575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32" name="Rectangle 508"/>
            <p:cNvSpPr>
              <a:spLocks noChangeArrowheads="1"/>
            </p:cNvSpPr>
            <p:nvPr/>
          </p:nvSpPr>
          <p:spPr bwMode="auto">
            <a:xfrm rot="1792560">
              <a:off x="7381875" y="4395788"/>
              <a:ext cx="731838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81" name="Oval 509"/>
            <p:cNvSpPr>
              <a:spLocks noChangeArrowheads="1"/>
            </p:cNvSpPr>
            <p:nvPr/>
          </p:nvSpPr>
          <p:spPr bwMode="auto">
            <a:xfrm rot="1792560">
              <a:off x="7416800" y="4195763"/>
              <a:ext cx="38100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34" name="Rectangle 510"/>
            <p:cNvSpPr>
              <a:spLocks noChangeArrowheads="1"/>
            </p:cNvSpPr>
            <p:nvPr/>
          </p:nvSpPr>
          <p:spPr bwMode="auto">
            <a:xfrm rot="1792560">
              <a:off x="8043863" y="4597400"/>
              <a:ext cx="25400" cy="15240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83" name="Line 511"/>
            <p:cNvSpPr>
              <a:spLocks noChangeShapeType="1"/>
            </p:cNvSpPr>
            <p:nvPr/>
          </p:nvSpPr>
          <p:spPr bwMode="auto">
            <a:xfrm rot="1792560">
              <a:off x="7243763" y="4495800"/>
              <a:ext cx="1062037" cy="127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4" name="Text Box 513"/>
            <p:cNvSpPr txBox="1">
              <a:spLocks noChangeArrowheads="1"/>
            </p:cNvSpPr>
            <p:nvPr/>
          </p:nvSpPr>
          <p:spPr bwMode="auto">
            <a:xfrm>
              <a:off x="5716588" y="1903413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61485" name="Text Box 514"/>
            <p:cNvSpPr txBox="1">
              <a:spLocks noChangeArrowheads="1"/>
            </p:cNvSpPr>
            <p:nvPr/>
          </p:nvSpPr>
          <p:spPr bwMode="auto">
            <a:xfrm>
              <a:off x="7543800" y="2411413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61486" name="Freeform 515"/>
            <p:cNvSpPr>
              <a:spLocks/>
            </p:cNvSpPr>
            <p:nvPr/>
          </p:nvSpPr>
          <p:spPr bwMode="auto">
            <a:xfrm>
              <a:off x="5710238" y="2771775"/>
              <a:ext cx="800100" cy="1381125"/>
            </a:xfrm>
            <a:custGeom>
              <a:avLst/>
              <a:gdLst>
                <a:gd name="T0" fmla="*/ 0 w 504"/>
                <a:gd name="T1" fmla="*/ 0 h 870"/>
                <a:gd name="T2" fmla="*/ 2147483647 w 504"/>
                <a:gd name="T3" fmla="*/ 2147483647 h 870"/>
                <a:gd name="T4" fmla="*/ 2147483647 w 504"/>
                <a:gd name="T5" fmla="*/ 2147483647 h 870"/>
                <a:gd name="T6" fmla="*/ 2147483647 w 504"/>
                <a:gd name="T7" fmla="*/ 2147483647 h 870"/>
                <a:gd name="T8" fmla="*/ 2147483647 w 504"/>
                <a:gd name="T9" fmla="*/ 2147483647 h 870"/>
                <a:gd name="T10" fmla="*/ 2147483647 w 504"/>
                <a:gd name="T11" fmla="*/ 2147483647 h 870"/>
                <a:gd name="T12" fmla="*/ 2147483647 w 504"/>
                <a:gd name="T13" fmla="*/ 2147483647 h 870"/>
                <a:gd name="T14" fmla="*/ 2147483647 w 504"/>
                <a:gd name="T15" fmla="*/ 2147483647 h 870"/>
                <a:gd name="T16" fmla="*/ 2147483647 w 504"/>
                <a:gd name="T17" fmla="*/ 2147483647 h 870"/>
                <a:gd name="T18" fmla="*/ 2147483647 w 504"/>
                <a:gd name="T19" fmla="*/ 2147483647 h 8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4"/>
                <a:gd name="T31" fmla="*/ 0 h 870"/>
                <a:gd name="T32" fmla="*/ 504 w 504"/>
                <a:gd name="T33" fmla="*/ 870 h 8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4" h="870">
                  <a:moveTo>
                    <a:pt x="0" y="0"/>
                  </a:moveTo>
                  <a:cubicBezTo>
                    <a:pt x="21" y="11"/>
                    <a:pt x="79" y="44"/>
                    <a:pt x="129" y="63"/>
                  </a:cubicBezTo>
                  <a:cubicBezTo>
                    <a:pt x="179" y="82"/>
                    <a:pt x="255" y="102"/>
                    <a:pt x="299" y="112"/>
                  </a:cubicBezTo>
                  <a:cubicBezTo>
                    <a:pt x="343" y="122"/>
                    <a:pt x="362" y="116"/>
                    <a:pt x="392" y="121"/>
                  </a:cubicBezTo>
                  <a:cubicBezTo>
                    <a:pt x="417" y="124"/>
                    <a:pt x="469" y="100"/>
                    <a:pt x="479" y="145"/>
                  </a:cubicBezTo>
                  <a:cubicBezTo>
                    <a:pt x="490" y="191"/>
                    <a:pt x="504" y="700"/>
                    <a:pt x="490" y="772"/>
                  </a:cubicBezTo>
                  <a:cubicBezTo>
                    <a:pt x="477" y="845"/>
                    <a:pt x="447" y="842"/>
                    <a:pt x="406" y="839"/>
                  </a:cubicBezTo>
                  <a:cubicBezTo>
                    <a:pt x="365" y="836"/>
                    <a:pt x="323" y="835"/>
                    <a:pt x="286" y="833"/>
                  </a:cubicBezTo>
                  <a:cubicBezTo>
                    <a:pt x="250" y="831"/>
                    <a:pt x="226" y="822"/>
                    <a:pt x="192" y="828"/>
                  </a:cubicBezTo>
                  <a:cubicBezTo>
                    <a:pt x="158" y="834"/>
                    <a:pt x="107" y="861"/>
                    <a:pt x="84" y="87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7" name="Text Box 516"/>
            <p:cNvSpPr txBox="1">
              <a:spLocks noChangeArrowheads="1"/>
            </p:cNvSpPr>
            <p:nvPr/>
          </p:nvSpPr>
          <p:spPr bwMode="auto">
            <a:xfrm>
              <a:off x="4724400" y="3960813"/>
              <a:ext cx="674688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88" name="Freeform 517"/>
            <p:cNvSpPr>
              <a:spLocks/>
            </p:cNvSpPr>
            <p:nvPr/>
          </p:nvSpPr>
          <p:spPr bwMode="auto">
            <a:xfrm>
              <a:off x="6173788" y="2749550"/>
              <a:ext cx="431800" cy="1570038"/>
            </a:xfrm>
            <a:custGeom>
              <a:avLst/>
              <a:gdLst>
                <a:gd name="T0" fmla="*/ 0 w 272"/>
                <a:gd name="T1" fmla="*/ 0 h 989"/>
                <a:gd name="T2" fmla="*/ 2147483647 w 272"/>
                <a:gd name="T3" fmla="*/ 2147483647 h 989"/>
                <a:gd name="T4" fmla="*/ 2147483647 w 272"/>
                <a:gd name="T5" fmla="*/ 2147483647 h 989"/>
                <a:gd name="T6" fmla="*/ 2147483647 w 272"/>
                <a:gd name="T7" fmla="*/ 2147483647 h 989"/>
                <a:gd name="T8" fmla="*/ 2147483647 w 272"/>
                <a:gd name="T9" fmla="*/ 2147483647 h 989"/>
                <a:gd name="T10" fmla="*/ 2147483647 w 272"/>
                <a:gd name="T11" fmla="*/ 2147483647 h 989"/>
                <a:gd name="T12" fmla="*/ 2147483647 w 272"/>
                <a:gd name="T13" fmla="*/ 2147483647 h 9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2"/>
                <a:gd name="T22" fmla="*/ 0 h 989"/>
                <a:gd name="T23" fmla="*/ 272 w 272"/>
                <a:gd name="T24" fmla="*/ 989 h 9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2" h="989">
                  <a:moveTo>
                    <a:pt x="0" y="0"/>
                  </a:moveTo>
                  <a:cubicBezTo>
                    <a:pt x="15" y="13"/>
                    <a:pt x="49" y="56"/>
                    <a:pt x="92" y="80"/>
                  </a:cubicBezTo>
                  <a:cubicBezTo>
                    <a:pt x="231" y="84"/>
                    <a:pt x="204" y="89"/>
                    <a:pt x="257" y="147"/>
                  </a:cubicBezTo>
                  <a:cubicBezTo>
                    <a:pt x="270" y="295"/>
                    <a:pt x="272" y="652"/>
                    <a:pt x="268" y="774"/>
                  </a:cubicBezTo>
                  <a:cubicBezTo>
                    <a:pt x="268" y="895"/>
                    <a:pt x="261" y="853"/>
                    <a:pt x="257" y="875"/>
                  </a:cubicBezTo>
                  <a:cubicBezTo>
                    <a:pt x="251" y="894"/>
                    <a:pt x="257" y="889"/>
                    <a:pt x="242" y="908"/>
                  </a:cubicBezTo>
                  <a:cubicBezTo>
                    <a:pt x="227" y="927"/>
                    <a:pt x="183" y="972"/>
                    <a:pt x="167" y="98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9" name="Freeform 518"/>
            <p:cNvSpPr>
              <a:spLocks/>
            </p:cNvSpPr>
            <p:nvPr/>
          </p:nvSpPr>
          <p:spPr bwMode="auto">
            <a:xfrm>
              <a:off x="6757988" y="2733675"/>
              <a:ext cx="638175" cy="1538288"/>
            </a:xfrm>
            <a:custGeom>
              <a:avLst/>
              <a:gdLst>
                <a:gd name="T0" fmla="*/ 2147483647 w 402"/>
                <a:gd name="T1" fmla="*/ 0 h 969"/>
                <a:gd name="T2" fmla="*/ 2147483647 w 402"/>
                <a:gd name="T3" fmla="*/ 2147483647 h 969"/>
                <a:gd name="T4" fmla="*/ 2147483647 w 402"/>
                <a:gd name="T5" fmla="*/ 2147483647 h 969"/>
                <a:gd name="T6" fmla="*/ 2147483647 w 402"/>
                <a:gd name="T7" fmla="*/ 2147483647 h 969"/>
                <a:gd name="T8" fmla="*/ 2147483647 w 402"/>
                <a:gd name="T9" fmla="*/ 2147483647 h 969"/>
                <a:gd name="T10" fmla="*/ 2147483647 w 402"/>
                <a:gd name="T11" fmla="*/ 2147483647 h 969"/>
                <a:gd name="T12" fmla="*/ 2147483647 w 402"/>
                <a:gd name="T13" fmla="*/ 2147483647 h 969"/>
                <a:gd name="T14" fmla="*/ 2147483647 w 402"/>
                <a:gd name="T15" fmla="*/ 2147483647 h 969"/>
                <a:gd name="T16" fmla="*/ 2147483647 w 402"/>
                <a:gd name="T17" fmla="*/ 2147483647 h 9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2"/>
                <a:gd name="T28" fmla="*/ 0 h 969"/>
                <a:gd name="T29" fmla="*/ 402 w 402"/>
                <a:gd name="T30" fmla="*/ 969 h 9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2" h="969">
                  <a:moveTo>
                    <a:pt x="306" y="0"/>
                  </a:moveTo>
                  <a:cubicBezTo>
                    <a:pt x="295" y="5"/>
                    <a:pt x="262" y="24"/>
                    <a:pt x="240" y="36"/>
                  </a:cubicBezTo>
                  <a:cubicBezTo>
                    <a:pt x="218" y="48"/>
                    <a:pt x="199" y="58"/>
                    <a:pt x="174" y="72"/>
                  </a:cubicBezTo>
                  <a:cubicBezTo>
                    <a:pt x="149" y="86"/>
                    <a:pt x="115" y="101"/>
                    <a:pt x="90" y="119"/>
                  </a:cubicBezTo>
                  <a:cubicBezTo>
                    <a:pt x="64" y="136"/>
                    <a:pt x="72" y="127"/>
                    <a:pt x="25" y="178"/>
                  </a:cubicBezTo>
                  <a:cubicBezTo>
                    <a:pt x="14" y="223"/>
                    <a:pt x="0" y="732"/>
                    <a:pt x="14" y="804"/>
                  </a:cubicBezTo>
                  <a:cubicBezTo>
                    <a:pt x="27" y="877"/>
                    <a:pt x="53" y="854"/>
                    <a:pt x="98" y="871"/>
                  </a:cubicBezTo>
                  <a:cubicBezTo>
                    <a:pt x="144" y="888"/>
                    <a:pt x="209" y="884"/>
                    <a:pt x="261" y="900"/>
                  </a:cubicBezTo>
                  <a:cubicBezTo>
                    <a:pt x="312" y="916"/>
                    <a:pt x="373" y="955"/>
                    <a:pt x="402" y="96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90" name="Text Box 519"/>
            <p:cNvSpPr txBox="1">
              <a:spLocks noChangeArrowheads="1"/>
            </p:cNvSpPr>
            <p:nvPr/>
          </p:nvSpPr>
          <p:spPr bwMode="auto">
            <a:xfrm>
              <a:off x="5983288" y="4498975"/>
              <a:ext cx="676275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91" name="Text Box 520"/>
            <p:cNvSpPr txBox="1">
              <a:spLocks noChangeArrowheads="1"/>
            </p:cNvSpPr>
            <p:nvPr/>
          </p:nvSpPr>
          <p:spPr bwMode="auto">
            <a:xfrm>
              <a:off x="7670800" y="3986213"/>
              <a:ext cx="674688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92" name="Text Box 521"/>
            <p:cNvSpPr txBox="1">
              <a:spLocks noChangeArrowheads="1"/>
            </p:cNvSpPr>
            <p:nvPr/>
          </p:nvSpPr>
          <p:spPr bwMode="auto">
            <a:xfrm>
              <a:off x="6699250" y="3357563"/>
              <a:ext cx="6762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</a:p>
          </p:txBody>
        </p:sp>
        <p:grpSp>
          <p:nvGrpSpPr>
            <p:cNvPr id="61493" name="Group 81"/>
            <p:cNvGrpSpPr>
              <a:grpSpLocks/>
            </p:cNvGrpSpPr>
            <p:nvPr/>
          </p:nvGrpSpPr>
          <p:grpSpPr bwMode="auto">
            <a:xfrm>
              <a:off x="4576763" y="1784350"/>
              <a:ext cx="352425" cy="660400"/>
              <a:chOff x="4140" y="429"/>
              <a:chExt cx="1425" cy="2396"/>
            </a:xfrm>
          </p:grpSpPr>
          <p:sp>
            <p:nvSpPr>
              <p:cNvPr id="61571" name="Freeform 8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2" name="Rectangle 83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73" name="Freeform 8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4" name="Freeform 8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5" name="Rectangle 86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76" name="Group 8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601" name="AutoShape 88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02" name="AutoShape 89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77" name="Rectangle 90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78" name="Group 9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99" name="AutoShape 92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00" name="AutoShape 93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79" name="Rectangle 94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0" name="Rectangle 95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81" name="Group 9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97" name="AutoShape 97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98" name="AutoShape 98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82" name="Freeform 9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83" name="Group 10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95" name="AutoShape 101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96" name="AutoShape 102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84" name="Rectangle 103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5" name="Freeform 10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6" name="Freeform 10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7" name="Oval 106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8" name="Freeform 10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9" name="AutoShape 10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0" name="AutoShape 109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1" name="Oval 110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2" name="Oval 111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93" name="Oval 112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4" name="Rectangle 113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4" name="Group 114"/>
            <p:cNvGrpSpPr>
              <a:grpSpLocks/>
            </p:cNvGrpSpPr>
            <p:nvPr/>
          </p:nvGrpSpPr>
          <p:grpSpPr bwMode="auto">
            <a:xfrm>
              <a:off x="5151438" y="1444625"/>
              <a:ext cx="352425" cy="660400"/>
              <a:chOff x="4140" y="429"/>
              <a:chExt cx="1425" cy="2396"/>
            </a:xfrm>
          </p:grpSpPr>
          <p:sp>
            <p:nvSpPr>
              <p:cNvPr id="61539" name="Freeform 115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0" name="Rectangle 116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41" name="Freeform 117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2" name="Freeform 118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3" name="Rectangle 119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4" name="Group 120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569" name="AutoShape 121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70" name="AutoShape 122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45" name="Rectangle 123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6" name="Group 124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67" name="AutoShape 125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8" name="AutoShape 126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47" name="Rectangle 127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48" name="Rectangle 128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9" name="Group 129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65" name="AutoShape 130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6" name="AutoShape 131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50" name="Freeform 132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51" name="Group 133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63" name="AutoShape 134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4" name="AutoShape 135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52" name="Rectangle 136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3" name="Freeform 137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4" name="Freeform 138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5" name="Oval 139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6" name="Freeform 140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7" name="AutoShape 141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8" name="AutoShape 142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9" name="Oval 143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60" name="Oval 144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61" name="Oval 145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62" name="Rectangle 146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5" name="Group 147"/>
            <p:cNvGrpSpPr>
              <a:grpSpLocks/>
            </p:cNvGrpSpPr>
            <p:nvPr/>
          </p:nvGrpSpPr>
          <p:grpSpPr bwMode="auto">
            <a:xfrm>
              <a:off x="8002588" y="1700213"/>
              <a:ext cx="352425" cy="660400"/>
              <a:chOff x="4140" y="429"/>
              <a:chExt cx="1425" cy="2396"/>
            </a:xfrm>
          </p:grpSpPr>
          <p:sp>
            <p:nvSpPr>
              <p:cNvPr id="61507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08" name="Rectangle 149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09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0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1" name="Rectangle 152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2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537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8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3" name="Rectangle 156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4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35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6" name="AutoShape 159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5" name="Rectangle 160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16" name="Rectangle 161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7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33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4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8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19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31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2" name="AutoShape 168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20" name="Rectangle 169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1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2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3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4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5" name="AutoShape 174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6" name="AutoShape 175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7" name="Oval 176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8" name="Oval 177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29" name="Oval 178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30" name="Rectangle 179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6" name="Group 180"/>
            <p:cNvGrpSpPr>
              <a:grpSpLocks/>
            </p:cNvGrpSpPr>
            <p:nvPr/>
          </p:nvGrpSpPr>
          <p:grpSpPr bwMode="auto">
            <a:xfrm flipH="1">
              <a:off x="8151813" y="4489450"/>
              <a:ext cx="803275" cy="771525"/>
              <a:chOff x="-44" y="1473"/>
              <a:chExt cx="981" cy="1105"/>
            </a:xfrm>
          </p:grpSpPr>
          <p:pic>
            <p:nvPicPr>
              <p:cNvPr id="61505" name="Picture 18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6" name="Freeform 18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1497" name="Group 183"/>
            <p:cNvGrpSpPr>
              <a:grpSpLocks/>
            </p:cNvGrpSpPr>
            <p:nvPr/>
          </p:nvGrpSpPr>
          <p:grpSpPr bwMode="auto">
            <a:xfrm>
              <a:off x="4237038" y="4470400"/>
              <a:ext cx="803275" cy="771525"/>
              <a:chOff x="-44" y="1473"/>
              <a:chExt cx="981" cy="1105"/>
            </a:xfrm>
          </p:grpSpPr>
          <p:pic>
            <p:nvPicPr>
              <p:cNvPr id="61503" name="Picture 18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4" name="Freeform 18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1498" name="Group 186"/>
            <p:cNvGrpSpPr>
              <a:grpSpLocks/>
            </p:cNvGrpSpPr>
            <p:nvPr/>
          </p:nvGrpSpPr>
          <p:grpSpPr bwMode="auto">
            <a:xfrm>
              <a:off x="4859338" y="4919663"/>
              <a:ext cx="803275" cy="771525"/>
              <a:chOff x="-44" y="1473"/>
              <a:chExt cx="981" cy="1105"/>
            </a:xfrm>
          </p:grpSpPr>
          <p:pic>
            <p:nvPicPr>
              <p:cNvPr id="61501" name="Picture 18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2" name="Freeform 18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1499" name="TextBox 159"/>
            <p:cNvSpPr txBox="1">
              <a:spLocks noChangeArrowheads="1"/>
            </p:cNvSpPr>
            <p:nvPr/>
          </p:nvSpPr>
          <p:spPr bwMode="auto">
            <a:xfrm>
              <a:off x="6427960" y="1611517"/>
              <a:ext cx="609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. . .</a:t>
              </a:r>
            </a:p>
          </p:txBody>
        </p:sp>
        <p:sp>
          <p:nvSpPr>
            <p:cNvPr id="61500" name="TextBox 160"/>
            <p:cNvSpPr txBox="1">
              <a:spLocks noChangeArrowheads="1"/>
            </p:cNvSpPr>
            <p:nvPr/>
          </p:nvSpPr>
          <p:spPr bwMode="auto">
            <a:xfrm>
              <a:off x="6716162" y="4959790"/>
              <a:ext cx="609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. . 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2467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1.1 what </a:t>
            </a:r>
            <a:r>
              <a:rPr lang="en-US" sz="2800" i="1" smtClean="0">
                <a:solidFill>
                  <a:srgbClr val="000099"/>
                </a:solidFill>
              </a:rPr>
              <a:t>is</a:t>
            </a:r>
            <a:r>
              <a:rPr lang="en-US" sz="2800" smtClean="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1.2</a:t>
            </a:r>
            <a:r>
              <a:rPr lang="en-US" sz="2800" smtClean="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smtClean="0">
                <a:latin typeface="Gill Sans MT" pitchFamily="34" charset="0"/>
              </a:rPr>
              <a:t> </a:t>
            </a:r>
            <a:r>
              <a:rPr lang="en-US" sz="2400" smtClean="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1.3 </a:t>
            </a:r>
            <a:r>
              <a:rPr lang="en-US" sz="2800" smtClean="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smtClean="0">
                <a:latin typeface="Gill Sans MT" pitchFamily="34" charset="0"/>
              </a:rPr>
              <a:t> </a:t>
            </a:r>
            <a:r>
              <a:rPr lang="en-US" sz="2400" smtClean="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1.4 </a:t>
            </a:r>
            <a:r>
              <a:rPr lang="en-US" sz="2800" smtClean="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CC0000"/>
                </a:solidFill>
              </a:rPr>
              <a:t>1.5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1.6</a:t>
            </a:r>
            <a:r>
              <a:rPr lang="en-US" sz="2800" smtClean="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1.7</a:t>
            </a:r>
            <a:r>
              <a:rPr lang="en-US" sz="2800" smtClean="0"/>
              <a:t> history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624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CC761F31-7B6E-4B3B-953C-9891BC5127C4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3491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6625"/>
            <a:ext cx="41132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Protocol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layers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with many </a:t>
            </a:r>
            <a:r>
              <a:rPr lang="ja-JP" altLang="en-US" i="1" smtClean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 smtClean="0">
                <a:solidFill>
                  <a:srgbClr val="CC0000"/>
                </a:solidFill>
                <a:ea typeface="ＭＳ Ｐゴシック" pitchFamily="34" charset="-128"/>
              </a:rPr>
              <a:t>pieces</a:t>
            </a:r>
            <a:r>
              <a:rPr lang="ja-JP" altLang="en-US" i="1" smtClean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 smtClean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/>
            <a:r>
              <a:rPr lang="en-US" sz="2800" smtClean="0"/>
              <a:t>hosts</a:t>
            </a:r>
          </a:p>
          <a:p>
            <a:pPr lvl="1" eaLnBrk="1" hangingPunct="1"/>
            <a:r>
              <a:rPr lang="en-US" sz="2800" smtClean="0"/>
              <a:t>routers</a:t>
            </a:r>
          </a:p>
          <a:p>
            <a:pPr lvl="1" eaLnBrk="1" hangingPunct="1"/>
            <a:r>
              <a:rPr lang="en-US" sz="2800" smtClean="0"/>
              <a:t>links of various media</a:t>
            </a:r>
          </a:p>
          <a:p>
            <a:pPr lvl="1" eaLnBrk="1" hangingPunct="1"/>
            <a:r>
              <a:rPr lang="en-US" sz="2800" smtClean="0"/>
              <a:t>applications</a:t>
            </a:r>
          </a:p>
          <a:p>
            <a:pPr lvl="1" eaLnBrk="1" hangingPunct="1"/>
            <a:r>
              <a:rPr lang="en-US" sz="2800" smtClean="0"/>
              <a:t>hardware, software</a:t>
            </a:r>
          </a:p>
          <a:p>
            <a:pPr lvl="1" eaLnBrk="1" hangingPunct="1"/>
            <a:r>
              <a:rPr lang="en-US" sz="2800" smtClean="0"/>
              <a:t>protocols</a:t>
            </a:r>
          </a:p>
        </p:txBody>
      </p:sp>
      <p:sp>
        <p:nvSpPr>
          <p:cNvPr id="6349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52950" y="2266950"/>
            <a:ext cx="4057650" cy="2619375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3200" i="1" smtClean="0">
                <a:solidFill>
                  <a:srgbClr val="CC0000"/>
                </a:solidFill>
                <a:ea typeface="ＭＳ Ｐゴシック" pitchFamily="34" charset="-128"/>
              </a:rPr>
              <a:t>Question:</a:t>
            </a:r>
            <a:r>
              <a:rPr lang="en-US" sz="2400" u="sng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mtClean="0">
                <a:ea typeface="ＭＳ Ｐゴシック" pitchFamily="34" charset="-128"/>
              </a:rPr>
              <a:t>is there any hope of </a:t>
            </a:r>
            <a:r>
              <a:rPr lang="en-US" i="1" smtClean="0">
                <a:ea typeface="ＭＳ Ｐゴシック" pitchFamily="34" charset="-128"/>
              </a:rPr>
              <a:t>organizing</a:t>
            </a:r>
            <a:r>
              <a:rPr lang="en-US" smtClean="0">
                <a:ea typeface="ＭＳ Ｐゴシック" pitchFamily="34" charset="-128"/>
              </a:rPr>
              <a:t> structure of network?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mtClean="0"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634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6C36FB00-AD6E-413E-845D-B72C319613E2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4515" name="Picture 1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Internet protocol stack</a:t>
            </a:r>
          </a:p>
        </p:txBody>
      </p:sp>
      <p:sp>
        <p:nvSpPr>
          <p:cNvPr id="6451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application:</a:t>
            </a:r>
            <a:r>
              <a:rPr lang="en-US" smtClean="0">
                <a:ea typeface="ＭＳ Ｐゴシック" pitchFamily="34" charset="-128"/>
              </a:rPr>
              <a:t> supporting network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FTP, SMTP, HTTP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transport:</a:t>
            </a:r>
            <a:r>
              <a:rPr lang="en-US" smtClean="0">
                <a:ea typeface="ＭＳ Ｐゴシック" pitchFamily="34" charset="-128"/>
              </a:rPr>
              <a:t> process-process data transfer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TCP, UDP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network:</a:t>
            </a:r>
            <a:r>
              <a:rPr lang="en-US" smtClean="0">
                <a:ea typeface="ＭＳ Ｐゴシック" pitchFamily="34" charset="-128"/>
              </a:rPr>
              <a:t> routing of datagrams from source to destination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IP, routing protocols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link:</a:t>
            </a:r>
            <a:r>
              <a:rPr lang="en-US" smtClean="0">
                <a:ea typeface="ＭＳ Ｐゴシック" pitchFamily="34" charset="-128"/>
              </a:rPr>
              <a:t> data transfer between neighboring  network elements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Ethernet, 802.111 (WiFi), PPP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physical:</a:t>
            </a:r>
            <a:r>
              <a:rPr lang="en-US" smtClean="0">
                <a:ea typeface="ＭＳ Ｐゴシック" pitchFamily="34" charset="-128"/>
              </a:rPr>
              <a:t> bits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on the wire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64519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0" name="Text Box 7"/>
          <p:cNvSpPr txBox="1">
            <a:spLocks noChangeArrowheads="1"/>
          </p:cNvSpPr>
          <p:nvPr/>
        </p:nvSpPr>
        <p:spPr bwMode="auto">
          <a:xfrm>
            <a:off x="6562725" y="1920875"/>
            <a:ext cx="164465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application</a:t>
            </a:r>
          </a:p>
          <a:p>
            <a:pPr algn="ctr"/>
            <a:endParaRPr lang="en-US"/>
          </a:p>
          <a:p>
            <a:pPr algn="ctr"/>
            <a:r>
              <a:rPr lang="en-US"/>
              <a:t>transport</a:t>
            </a:r>
          </a:p>
          <a:p>
            <a:pPr algn="ctr"/>
            <a:endParaRPr lang="en-US"/>
          </a:p>
          <a:p>
            <a:pPr algn="ctr"/>
            <a:r>
              <a:rPr lang="en-US"/>
              <a:t>network</a:t>
            </a:r>
          </a:p>
          <a:p>
            <a:pPr algn="ctr"/>
            <a:endParaRPr lang="en-US"/>
          </a:p>
          <a:p>
            <a:pPr algn="ctr"/>
            <a:r>
              <a:rPr lang="en-US"/>
              <a:t>link</a:t>
            </a:r>
          </a:p>
          <a:p>
            <a:pPr algn="ctr"/>
            <a:endParaRPr lang="en-US"/>
          </a:p>
          <a:p>
            <a:pPr algn="ctr"/>
            <a:r>
              <a:rPr lang="en-US"/>
              <a:t>physical</a:t>
            </a: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2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3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4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FC721ECD-2E46-4768-9919-BA31BFA95943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65539" name="Rectangle 2"/>
          <p:cNvSpPr>
            <a:spLocks noChangeArrowheads="1"/>
          </p:cNvSpPr>
          <p:nvPr/>
        </p:nvSpPr>
        <p:spPr bwMode="auto">
          <a:xfrm>
            <a:off x="6505575" y="16383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00050" y="85725"/>
            <a:ext cx="6503988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ISO/OSI reference model</a:t>
            </a:r>
          </a:p>
        </p:txBody>
      </p:sp>
      <p:sp>
        <p:nvSpPr>
          <p:cNvPr id="6554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4200" y="1422400"/>
            <a:ext cx="515461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presentation:</a:t>
            </a:r>
            <a:r>
              <a:rPr lang="en-US" smtClean="0">
                <a:ea typeface="ＭＳ Ｐゴシック" pitchFamily="34" charset="-128"/>
              </a:rPr>
              <a:t> allow applications to interpret meaning of data, e.g., encryption, compression, machine-specific conventions</a:t>
            </a:r>
          </a:p>
          <a:p>
            <a:pPr eaLnBrk="1" hangingPunct="1">
              <a:buSzPct val="75000"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session:</a:t>
            </a:r>
            <a:r>
              <a:rPr lang="en-US" smtClean="0">
                <a:ea typeface="ＭＳ Ｐゴシック" pitchFamily="34" charset="-128"/>
              </a:rPr>
              <a:t> synchronization, checkpointing, recovery of data exchange</a:t>
            </a:r>
          </a:p>
          <a:p>
            <a:pPr eaLnBrk="1" hangingPunct="1">
              <a:buSzPct val="75000"/>
            </a:pPr>
            <a:r>
              <a:rPr lang="en-US" smtClean="0">
                <a:ea typeface="ＭＳ Ｐゴシック" pitchFamily="34" charset="-128"/>
              </a:rPr>
              <a:t>Internet stack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missing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 these layers!</a:t>
            </a:r>
          </a:p>
          <a:p>
            <a:pPr lvl="1" eaLnBrk="1" hangingPunct="1"/>
            <a:r>
              <a:rPr lang="en-US" smtClean="0"/>
              <a:t>these services, </a:t>
            </a:r>
            <a:r>
              <a:rPr lang="en-US" i="1" smtClean="0"/>
              <a:t>if needed,</a:t>
            </a:r>
            <a:r>
              <a:rPr lang="en-US" smtClean="0"/>
              <a:t> must be implemented in application</a:t>
            </a:r>
          </a:p>
          <a:p>
            <a:pPr lvl="1" eaLnBrk="1" hangingPunct="1"/>
            <a:r>
              <a:rPr lang="en-US" smtClean="0"/>
              <a:t>needed?</a:t>
            </a: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6391275" y="1774825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6348413" y="1946275"/>
            <a:ext cx="1982787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/>
              <a:t>application</a:t>
            </a:r>
          </a:p>
          <a:p>
            <a:pPr algn="ctr">
              <a:lnSpc>
                <a:spcPct val="70000"/>
              </a:lnSpc>
            </a:pPr>
            <a:endParaRPr lang="en-US"/>
          </a:p>
          <a:p>
            <a:pPr algn="ctr">
              <a:lnSpc>
                <a:spcPct val="70000"/>
              </a:lnSpc>
            </a:pPr>
            <a:r>
              <a:rPr lang="en-US"/>
              <a:t>presentation</a:t>
            </a:r>
          </a:p>
          <a:p>
            <a:pPr algn="ctr">
              <a:lnSpc>
                <a:spcPct val="70000"/>
              </a:lnSpc>
            </a:pPr>
            <a:endParaRPr lang="en-US"/>
          </a:p>
          <a:p>
            <a:pPr algn="ctr">
              <a:lnSpc>
                <a:spcPct val="70000"/>
              </a:lnSpc>
            </a:pPr>
            <a:r>
              <a:rPr lang="en-US"/>
              <a:t>session</a:t>
            </a:r>
          </a:p>
          <a:p>
            <a:pPr algn="ctr">
              <a:lnSpc>
                <a:spcPct val="70000"/>
              </a:lnSpc>
            </a:pPr>
            <a:endParaRPr lang="en-US"/>
          </a:p>
          <a:p>
            <a:pPr algn="ctr">
              <a:lnSpc>
                <a:spcPct val="70000"/>
              </a:lnSpc>
            </a:pPr>
            <a:r>
              <a:rPr lang="en-US"/>
              <a:t>transport</a:t>
            </a:r>
          </a:p>
          <a:p>
            <a:pPr algn="ctr">
              <a:lnSpc>
                <a:spcPct val="70000"/>
              </a:lnSpc>
            </a:pPr>
            <a:endParaRPr lang="en-US"/>
          </a:p>
          <a:p>
            <a:pPr algn="ctr">
              <a:lnSpc>
                <a:spcPct val="70000"/>
              </a:lnSpc>
            </a:pPr>
            <a:r>
              <a:rPr lang="en-US"/>
              <a:t>network</a:t>
            </a:r>
          </a:p>
          <a:p>
            <a:pPr algn="ctr">
              <a:lnSpc>
                <a:spcPct val="70000"/>
              </a:lnSpc>
            </a:pPr>
            <a:endParaRPr lang="en-US"/>
          </a:p>
          <a:p>
            <a:pPr algn="ctr">
              <a:lnSpc>
                <a:spcPct val="70000"/>
              </a:lnSpc>
            </a:pPr>
            <a:r>
              <a:rPr lang="en-US"/>
              <a:t>link</a:t>
            </a:r>
          </a:p>
          <a:p>
            <a:pPr algn="ctr">
              <a:lnSpc>
                <a:spcPct val="70000"/>
              </a:lnSpc>
            </a:pPr>
            <a:endParaRPr lang="en-US"/>
          </a:p>
          <a:p>
            <a:pPr algn="ctr">
              <a:lnSpc>
                <a:spcPct val="70000"/>
              </a:lnSpc>
            </a:pPr>
            <a:r>
              <a:rPr lang="en-US"/>
              <a:t>physical</a:t>
            </a:r>
          </a:p>
        </p:txBody>
      </p:sp>
      <p:sp>
        <p:nvSpPr>
          <p:cNvPr id="65544" name="Line 8"/>
          <p:cNvSpPr>
            <a:spLocks noChangeShapeType="1"/>
          </p:cNvSpPr>
          <p:nvPr/>
        </p:nvSpPr>
        <p:spPr bwMode="auto">
          <a:xfrm>
            <a:off x="6370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5" name="Line 9"/>
          <p:cNvSpPr>
            <a:spLocks noChangeShapeType="1"/>
          </p:cNvSpPr>
          <p:nvPr/>
        </p:nvSpPr>
        <p:spPr bwMode="auto">
          <a:xfrm>
            <a:off x="6384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6" name="Line 10"/>
          <p:cNvSpPr>
            <a:spLocks noChangeShapeType="1"/>
          </p:cNvSpPr>
          <p:nvPr/>
        </p:nvSpPr>
        <p:spPr bwMode="auto">
          <a:xfrm>
            <a:off x="6384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7" name="Line 11"/>
          <p:cNvSpPr>
            <a:spLocks noChangeShapeType="1"/>
          </p:cNvSpPr>
          <p:nvPr/>
        </p:nvSpPr>
        <p:spPr bwMode="auto">
          <a:xfrm>
            <a:off x="6386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8" name="Line 12"/>
          <p:cNvSpPr>
            <a:spLocks noChangeShapeType="1"/>
          </p:cNvSpPr>
          <p:nvPr/>
        </p:nvSpPr>
        <p:spPr bwMode="auto">
          <a:xfrm>
            <a:off x="6370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9" name="Line 13"/>
          <p:cNvSpPr>
            <a:spLocks noChangeShapeType="1"/>
          </p:cNvSpPr>
          <p:nvPr/>
        </p:nvSpPr>
        <p:spPr bwMode="auto">
          <a:xfrm>
            <a:off x="6369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5550" name="Picture 18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538" y="895350"/>
            <a:ext cx="59880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B9972115-BB2F-44B2-9475-3A5C69564E52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6563" name="Picture 193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4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6565" name="Group 170"/>
          <p:cNvGrpSpPr>
            <a:grpSpLocks/>
          </p:cNvGrpSpPr>
          <p:nvPr/>
        </p:nvGrpSpPr>
        <p:grpSpPr bwMode="auto">
          <a:xfrm>
            <a:off x="7392988" y="5013325"/>
            <a:ext cx="881062" cy="422275"/>
            <a:chOff x="2356" y="1300"/>
            <a:chExt cx="555" cy="194"/>
          </a:xfrm>
        </p:grpSpPr>
        <p:sp>
          <p:nvSpPr>
            <p:cNvPr id="6668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668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6668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66687" name="Group 17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6690" name="Freeform 1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91" name="Freeform 1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688" name="Line 17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89" name="Line 178"/>
            <p:cNvSpPr>
              <a:spLocks noChangeShapeType="1"/>
            </p:cNvSpPr>
            <p:nvPr/>
          </p:nvSpPr>
          <p:spPr bwMode="auto">
            <a:xfrm>
              <a:off x="2907" y="1363"/>
              <a:ext cx="0" cy="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66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7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66568" name="Freeform 10"/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9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physical</a:t>
            </a:r>
          </a:p>
        </p:txBody>
      </p:sp>
      <p:sp>
        <p:nvSpPr>
          <p:cNvPr id="66573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66678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79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80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81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82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83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5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66676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77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66580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66581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82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3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physical</a:t>
            </a:r>
          </a:p>
        </p:txBody>
      </p:sp>
      <p:sp>
        <p:nvSpPr>
          <p:cNvPr id="66586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8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6589" name="Group 64"/>
          <p:cNvGrpSpPr>
            <a:grpSpLocks/>
          </p:cNvGrpSpPr>
          <p:nvPr/>
        </p:nvGrpSpPr>
        <p:grpSpPr bwMode="auto">
          <a:xfrm>
            <a:off x="152400" y="5527675"/>
            <a:ext cx="1479550" cy="303213"/>
            <a:chOff x="332" y="2224"/>
            <a:chExt cx="932" cy="191"/>
          </a:xfrm>
        </p:grpSpPr>
        <p:sp>
          <p:nvSpPr>
            <p:cNvPr id="66668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9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70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71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72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73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74" name="Line 7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75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0" name="Group 73"/>
          <p:cNvGrpSpPr>
            <a:grpSpLocks/>
          </p:cNvGrpSpPr>
          <p:nvPr/>
        </p:nvGrpSpPr>
        <p:grpSpPr bwMode="auto">
          <a:xfrm>
            <a:off x="420688" y="5229225"/>
            <a:ext cx="1208087" cy="303213"/>
            <a:chOff x="501" y="1990"/>
            <a:chExt cx="761" cy="191"/>
          </a:xfrm>
        </p:grpSpPr>
        <p:sp>
          <p:nvSpPr>
            <p:cNvPr id="66662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3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64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65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66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67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1" name="Group 80"/>
          <p:cNvGrpSpPr>
            <a:grpSpLocks/>
          </p:cNvGrpSpPr>
          <p:nvPr/>
        </p:nvGrpSpPr>
        <p:grpSpPr bwMode="auto">
          <a:xfrm>
            <a:off x="723900" y="4921250"/>
            <a:ext cx="890588" cy="303213"/>
            <a:chOff x="645" y="1734"/>
            <a:chExt cx="561" cy="191"/>
          </a:xfrm>
        </p:grpSpPr>
        <p:sp>
          <p:nvSpPr>
            <p:cNvPr id="66658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9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60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61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2" name="Group 85"/>
          <p:cNvGrpSpPr>
            <a:grpSpLocks/>
          </p:cNvGrpSpPr>
          <p:nvPr/>
        </p:nvGrpSpPr>
        <p:grpSpPr bwMode="auto">
          <a:xfrm>
            <a:off x="930275" y="4610100"/>
            <a:ext cx="679450" cy="301625"/>
            <a:chOff x="780" y="1553"/>
            <a:chExt cx="428" cy="190"/>
          </a:xfrm>
        </p:grpSpPr>
        <p:sp>
          <p:nvSpPr>
            <p:cNvPr id="66656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7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</p:grpSp>
      <p:grpSp>
        <p:nvGrpSpPr>
          <p:cNvPr id="66593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66651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2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3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4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/>
                <a:t>physical</a:t>
              </a:r>
            </a:p>
          </p:txBody>
        </p:sp>
        <p:sp>
          <p:nvSpPr>
            <p:cNvPr id="66655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594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6595" name="Group 115"/>
          <p:cNvGrpSpPr>
            <a:grpSpLocks/>
          </p:cNvGrpSpPr>
          <p:nvPr/>
        </p:nvGrpSpPr>
        <p:grpSpPr bwMode="auto">
          <a:xfrm>
            <a:off x="4238625" y="4546600"/>
            <a:ext cx="1479550" cy="303213"/>
            <a:chOff x="332" y="2224"/>
            <a:chExt cx="932" cy="191"/>
          </a:xfrm>
        </p:grpSpPr>
        <p:sp>
          <p:nvSpPr>
            <p:cNvPr id="66643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4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45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46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47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48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49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50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6" name="Group 124"/>
          <p:cNvGrpSpPr>
            <a:grpSpLocks/>
          </p:cNvGrpSpPr>
          <p:nvPr/>
        </p:nvGrpSpPr>
        <p:grpSpPr bwMode="auto">
          <a:xfrm>
            <a:off x="4497388" y="4240213"/>
            <a:ext cx="1208087" cy="303212"/>
            <a:chOff x="501" y="1990"/>
            <a:chExt cx="761" cy="191"/>
          </a:xfrm>
        </p:grpSpPr>
        <p:sp>
          <p:nvSpPr>
            <p:cNvPr id="66637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8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39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40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41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42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66631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2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33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34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35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36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66623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4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25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26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27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28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29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30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99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 b="1"/>
              <a:t>router</a:t>
            </a:r>
          </a:p>
        </p:txBody>
      </p:sp>
      <p:sp>
        <p:nvSpPr>
          <p:cNvPr id="66600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4995863" y="0"/>
            <a:ext cx="3805237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Encapsulation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5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66621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2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</p:grpSp>
      <p:grpSp>
        <p:nvGrpSpPr>
          <p:cNvPr id="16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66615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66619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20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/>
                  <a:t>H</a:t>
                </a:r>
                <a:r>
                  <a:rPr lang="en-US" sz="1800" baseline="-25000"/>
                  <a:t>t</a:t>
                </a:r>
              </a:p>
            </p:txBody>
          </p:sp>
        </p:grpSp>
        <p:grpSp>
          <p:nvGrpSpPr>
            <p:cNvPr id="66616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66617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8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/>
                  <a:t>M</a:t>
                </a:r>
              </a:p>
            </p:txBody>
          </p:sp>
        </p:grpSp>
      </p:grp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66613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14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66606" name="Group 187"/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66611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612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6607" name="Group 190"/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66609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610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66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70624B04-E862-4F2B-9FB7-1639BF97FB15}" type="slidenum">
              <a:rPr lang="en-US" smtClean="0"/>
              <a:pPr/>
              <a:t>57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" y="2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7587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1.1 what </a:t>
            </a:r>
            <a:r>
              <a:rPr lang="en-US" sz="2800" i="1" smtClean="0">
                <a:solidFill>
                  <a:srgbClr val="000099"/>
                </a:solidFill>
              </a:rPr>
              <a:t>is</a:t>
            </a:r>
            <a:r>
              <a:rPr lang="en-US" sz="2800" smtClean="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1.2</a:t>
            </a:r>
            <a:r>
              <a:rPr lang="en-US" sz="2800" smtClean="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smtClean="0">
                <a:latin typeface="Gill Sans MT" pitchFamily="34" charset="0"/>
              </a:rPr>
              <a:t> </a:t>
            </a:r>
            <a:r>
              <a:rPr lang="en-US" sz="2400" smtClean="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1.3 </a:t>
            </a:r>
            <a:r>
              <a:rPr lang="en-US" sz="2800" smtClean="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 smtClean="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1.4 </a:t>
            </a:r>
            <a:r>
              <a:rPr lang="en-US" sz="2800" smtClean="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1.5</a:t>
            </a:r>
            <a:r>
              <a:rPr lang="en-US" sz="2800" smtClean="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CC0000"/>
                </a:solidFill>
              </a:rPr>
              <a:t>1.6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1.7</a:t>
            </a:r>
            <a:r>
              <a:rPr lang="en-US" sz="2800" smtClean="0"/>
              <a:t> history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675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60C90FE1-F301-4BA5-AE7E-BDC3585BBAEB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8611" name="Picture 8" descr="underline_ba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1414463"/>
            <a:ext cx="8548687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7638" y="201613"/>
            <a:ext cx="8996362" cy="1143000"/>
          </a:xfrm>
        </p:spPr>
        <p:txBody>
          <a:bodyPr/>
          <a:lstStyle/>
          <a:p>
            <a:pPr eaLnBrk="1" hangingPunct="1"/>
            <a:r>
              <a:rPr lang="en-US" sz="3600" smtClean="0">
                <a:ea typeface="ＭＳ Ｐゴシック" pitchFamily="34" charset="-128"/>
              </a:rPr>
              <a:t>Network Security</a:t>
            </a:r>
            <a:br>
              <a:rPr lang="en-US" sz="3600" smtClean="0">
                <a:ea typeface="ＭＳ Ｐゴシック" pitchFamily="34" charset="-128"/>
              </a:rPr>
            </a:br>
            <a:r>
              <a:rPr lang="en-US" sz="3600" smtClean="0">
                <a:ea typeface="ＭＳ Ｐゴシック" pitchFamily="34" charset="-128"/>
              </a:rPr>
              <a:t>Bad guys: put malware into hosts via Internet</a:t>
            </a:r>
          </a:p>
        </p:txBody>
      </p:sp>
      <p:sp>
        <p:nvSpPr>
          <p:cNvPr id="686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6413" y="1922463"/>
            <a:ext cx="7710487" cy="4772025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SzPct val="75000"/>
            </a:pPr>
            <a:r>
              <a:rPr lang="en-US" smtClean="0">
                <a:ea typeface="ＭＳ Ｐゴシック" pitchFamily="34" charset="-128"/>
              </a:rPr>
              <a:t>malware can get in host from:</a:t>
            </a:r>
            <a:endParaRPr lang="en-US" smtClean="0">
              <a:solidFill>
                <a:srgbClr val="000099"/>
              </a:solidFill>
              <a:ea typeface="ＭＳ Ｐゴシック" pitchFamily="34" charset="-128"/>
            </a:endParaRP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i="1" smtClean="0">
                <a:solidFill>
                  <a:srgbClr val="000099"/>
                </a:solidFill>
              </a:rPr>
              <a:t>virus: </a:t>
            </a:r>
            <a:r>
              <a:rPr lang="en-US" smtClean="0"/>
              <a:t>self-replicating infection by receiving/executing  object (e.g., e-mail attachment)</a:t>
            </a: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i="1" smtClean="0">
                <a:solidFill>
                  <a:srgbClr val="000099"/>
                </a:solidFill>
              </a:rPr>
              <a:t>worm: </a:t>
            </a:r>
            <a:r>
              <a:rPr lang="en-US" smtClean="0"/>
              <a:t>self-replicating infection by passively receiving object that gets itself executed</a:t>
            </a: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 smtClean="0">
                <a:solidFill>
                  <a:srgbClr val="000099"/>
                </a:solidFill>
                <a:ea typeface="ＭＳ Ｐゴシック" pitchFamily="34" charset="-128"/>
              </a:rPr>
              <a:t>spyware malware</a:t>
            </a:r>
            <a:r>
              <a:rPr lang="en-US" smtClean="0">
                <a:ea typeface="ＭＳ Ｐゴシック" pitchFamily="34" charset="-128"/>
              </a:rPr>
              <a:t> can record keystrokes, web sites visited, upload info to collection site</a:t>
            </a: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 smtClean="0">
                <a:ea typeface="ＭＳ Ｐゴシック" pitchFamily="34" charset="-128"/>
              </a:rPr>
              <a:t>infected host can be enrolled in  </a:t>
            </a:r>
            <a:r>
              <a:rPr lang="en-US" smtClean="0">
                <a:solidFill>
                  <a:srgbClr val="000099"/>
                </a:solidFill>
                <a:ea typeface="ＭＳ Ｐゴシック" pitchFamily="34" charset="-128"/>
              </a:rPr>
              <a:t>botnet,</a:t>
            </a:r>
            <a:r>
              <a:rPr lang="en-US" smtClean="0">
                <a:ea typeface="ＭＳ Ｐゴシック" pitchFamily="34" charset="-128"/>
              </a:rPr>
              <a:t> used for spam. DDoS attacks</a:t>
            </a:r>
          </a:p>
        </p:txBody>
      </p:sp>
      <p:sp>
        <p:nvSpPr>
          <p:cNvPr id="686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C01F1099-AE79-4009-AD88-62EBF40D16F8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</a:t>
            </a:r>
            <a:endParaRPr lang="en-US"/>
          </a:p>
        </p:txBody>
      </p:sp>
      <p:sp>
        <p:nvSpPr>
          <p:cNvPr id="1536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BA5DE760-B888-48FE-B54D-07329EBAE092}" type="slidenum">
              <a:rPr lang="en-US" smtClean="0"/>
              <a:pPr/>
              <a:t>6</a:t>
            </a:fld>
            <a:endParaRPr lang="en-US" smtClean="0"/>
          </a:p>
        </p:txBody>
      </p:sp>
      <p:pic>
        <p:nvPicPr>
          <p:cNvPr id="15364" name="Picture 2" descr="http://upload.wikimedia.org/wikipedia/commons/d/d2/Internet_map_10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9775" y="103188"/>
            <a:ext cx="6754813" cy="675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173038" y="3321050"/>
            <a:ext cx="184467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40 exabytes</a:t>
            </a:r>
          </a:p>
          <a:p>
            <a:r>
              <a:rPr lang="en-US"/>
              <a:t>per month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212725"/>
            <a:ext cx="7772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US" altLang="ja-JP" sz="4400" kern="0" dirty="0">
                <a:solidFill>
                  <a:srgbClr val="000099"/>
                </a:solidFill>
                <a:latin typeface="+mj-lt"/>
                <a:cs typeface="+mj-cs"/>
              </a:rPr>
              <a:t>Data </a:t>
            </a:r>
          </a:p>
          <a:p>
            <a:pPr eaLnBrk="1" hangingPunct="1">
              <a:defRPr/>
            </a:pPr>
            <a:r>
              <a:rPr lang="en-US" altLang="ja-JP" sz="4400" kern="0" dirty="0">
                <a:solidFill>
                  <a:srgbClr val="000099"/>
                </a:solidFill>
                <a:latin typeface="+mj-lt"/>
                <a:cs typeface="+mj-cs"/>
              </a:rPr>
              <a:t>view</a:t>
            </a:r>
            <a:endParaRPr lang="en-US" sz="4400" kern="0" dirty="0">
              <a:solidFill>
                <a:srgbClr val="000099"/>
              </a:solidFill>
              <a:latin typeface="+mj-lt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</a:t>
            </a:r>
            <a:endParaRPr lang="en-US"/>
          </a:p>
        </p:txBody>
      </p:sp>
      <p:sp>
        <p:nvSpPr>
          <p:cNvPr id="696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7DB68CD3-5CD9-419D-831D-B0605B3509D2}" type="slidenum">
              <a:rPr lang="en-US" smtClean="0"/>
              <a:pPr/>
              <a:t>60</a:t>
            </a:fld>
            <a:endParaRPr lang="en-US" smtClean="0"/>
          </a:p>
        </p:txBody>
      </p:sp>
      <p:pic>
        <p:nvPicPr>
          <p:cNvPr id="69636" name="Picture 2" descr="http://static.ddmcdn.com/gif/influenza-virus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527175"/>
            <a:ext cx="4910137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</a:t>
            </a:r>
            <a:endParaRPr lang="en-US"/>
          </a:p>
        </p:txBody>
      </p:sp>
      <p:sp>
        <p:nvSpPr>
          <p:cNvPr id="706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FAEAD3AD-30C9-40E1-A924-419938243E79}" type="slidenum">
              <a:rPr lang="en-US" smtClean="0"/>
              <a:pPr/>
              <a:t>61</a:t>
            </a:fld>
            <a:endParaRPr lang="en-US" smtClean="0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675" y="465138"/>
            <a:ext cx="7651750" cy="567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71683" name="Group 131"/>
          <p:cNvGrpSpPr>
            <a:grpSpLocks/>
          </p:cNvGrpSpPr>
          <p:nvPr/>
        </p:nvGrpSpPr>
        <p:grpSpPr bwMode="auto">
          <a:xfrm flipH="1">
            <a:off x="5716588" y="3614738"/>
            <a:ext cx="735012" cy="681037"/>
            <a:chOff x="-44" y="1473"/>
            <a:chExt cx="981" cy="1105"/>
          </a:xfrm>
        </p:grpSpPr>
        <p:pic>
          <p:nvPicPr>
            <p:cNvPr id="71784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85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6257925" y="3857625"/>
            <a:ext cx="831850" cy="1260475"/>
            <a:chOff x="5069" y="1396"/>
            <a:chExt cx="524" cy="794"/>
          </a:xfrm>
        </p:grpSpPr>
        <p:sp>
          <p:nvSpPr>
            <p:cNvPr id="71750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5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target</a:t>
              </a:r>
            </a:p>
          </p:txBody>
        </p:sp>
        <p:grpSp>
          <p:nvGrpSpPr>
            <p:cNvPr id="71751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71752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3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54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5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6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57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1782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83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58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59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1780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81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0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1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62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1778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79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3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1764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1776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77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5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6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7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8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9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0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1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2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3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71774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5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16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212850"/>
            <a:ext cx="8132763" cy="11715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Denial of Service (DoS):</a:t>
            </a:r>
            <a:r>
              <a:rPr lang="en-US" smtClean="0">
                <a:ea typeface="ＭＳ Ｐゴシック" pitchFamily="34" charset="-128"/>
              </a:rPr>
              <a:t> attackers make resources (server, bandwidth) unavailable to legitimate traffic by overwhelming resource with bogus traffic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54013" y="2652713"/>
            <a:ext cx="411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1.</a:t>
            </a:r>
            <a:r>
              <a:rPr lang="en-US">
                <a:latin typeface="Gill Sans MT" pitchFamily="34" charset="0"/>
              </a:rPr>
              <a:t>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381000" y="3171825"/>
            <a:ext cx="37957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2.</a:t>
            </a:r>
            <a:r>
              <a:rPr lang="en-US">
                <a:latin typeface="Gill Sans MT" pitchFamily="34" charset="0"/>
              </a:rPr>
              <a:t> Compromise hosts (botnet)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AutoNum type="arabicPeriod" startAt="2"/>
            </a:pPr>
            <a:endParaRPr lang="en-US">
              <a:latin typeface="Gill Sans MT" pitchFamily="34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373063" y="4040188"/>
            <a:ext cx="4114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3.</a:t>
            </a:r>
            <a:r>
              <a:rPr lang="en-US">
                <a:latin typeface="Gill Sans MT" pitchFamily="34" charset="0"/>
              </a:rPr>
              <a:t> send packets to target from compromised hosts</a:t>
            </a:r>
          </a:p>
        </p:txBody>
      </p:sp>
      <p:sp>
        <p:nvSpPr>
          <p:cNvPr id="71689" name="Rectangle 2"/>
          <p:cNvSpPr>
            <a:spLocks noChangeArrowheads="1"/>
          </p:cNvSpPr>
          <p:nvPr/>
        </p:nvSpPr>
        <p:spPr bwMode="auto">
          <a:xfrm>
            <a:off x="288925" y="146050"/>
            <a:ext cx="8435975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Bad guys: </a:t>
            </a:r>
            <a:r>
              <a:rPr lang="en-US" sz="3200">
                <a:solidFill>
                  <a:srgbClr val="000099"/>
                </a:solidFill>
                <a:latin typeface="Gill Sans MT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5046663" y="3152775"/>
            <a:ext cx="2720975" cy="2674938"/>
            <a:chOff x="-262" y="2555"/>
            <a:chExt cx="1714" cy="1685"/>
          </a:xfrm>
        </p:grpSpPr>
        <p:sp>
          <p:nvSpPr>
            <p:cNvPr id="71740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1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2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3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4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5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6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7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8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9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1691" name="Picture 112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763588"/>
            <a:ext cx="8228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692" name="Group 113"/>
          <p:cNvGrpSpPr>
            <a:grpSpLocks/>
          </p:cNvGrpSpPr>
          <p:nvPr/>
        </p:nvGrpSpPr>
        <p:grpSpPr bwMode="auto">
          <a:xfrm flipH="1">
            <a:off x="7212013" y="2792413"/>
            <a:ext cx="735012" cy="681037"/>
            <a:chOff x="-44" y="1473"/>
            <a:chExt cx="981" cy="1105"/>
          </a:xfrm>
        </p:grpSpPr>
        <p:pic>
          <p:nvPicPr>
            <p:cNvPr id="71738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9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3" name="Group 116"/>
          <p:cNvGrpSpPr>
            <a:grpSpLocks/>
          </p:cNvGrpSpPr>
          <p:nvPr/>
        </p:nvGrpSpPr>
        <p:grpSpPr bwMode="auto">
          <a:xfrm flipH="1">
            <a:off x="7499350" y="3629025"/>
            <a:ext cx="735013" cy="681038"/>
            <a:chOff x="-44" y="1473"/>
            <a:chExt cx="981" cy="1105"/>
          </a:xfrm>
        </p:grpSpPr>
        <p:pic>
          <p:nvPicPr>
            <p:cNvPr id="71736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7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4" name="Group 119"/>
          <p:cNvGrpSpPr>
            <a:grpSpLocks/>
          </p:cNvGrpSpPr>
          <p:nvPr/>
        </p:nvGrpSpPr>
        <p:grpSpPr bwMode="auto">
          <a:xfrm flipH="1">
            <a:off x="7558088" y="4330700"/>
            <a:ext cx="735012" cy="681038"/>
            <a:chOff x="-44" y="1473"/>
            <a:chExt cx="981" cy="1105"/>
          </a:xfrm>
        </p:grpSpPr>
        <p:pic>
          <p:nvPicPr>
            <p:cNvPr id="71734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5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5" name="Group 122"/>
          <p:cNvGrpSpPr>
            <a:grpSpLocks/>
          </p:cNvGrpSpPr>
          <p:nvPr/>
        </p:nvGrpSpPr>
        <p:grpSpPr bwMode="auto">
          <a:xfrm flipH="1">
            <a:off x="7594600" y="5111750"/>
            <a:ext cx="735013" cy="681038"/>
            <a:chOff x="-44" y="1473"/>
            <a:chExt cx="981" cy="1105"/>
          </a:xfrm>
        </p:grpSpPr>
        <p:pic>
          <p:nvPicPr>
            <p:cNvPr id="71732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3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6" name="Group 125"/>
          <p:cNvGrpSpPr>
            <a:grpSpLocks/>
          </p:cNvGrpSpPr>
          <p:nvPr/>
        </p:nvGrpSpPr>
        <p:grpSpPr bwMode="auto">
          <a:xfrm flipH="1">
            <a:off x="6249988" y="2921000"/>
            <a:ext cx="735012" cy="681038"/>
            <a:chOff x="-44" y="1473"/>
            <a:chExt cx="981" cy="1105"/>
          </a:xfrm>
        </p:grpSpPr>
        <p:pic>
          <p:nvPicPr>
            <p:cNvPr id="71730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1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7" name="Group 128"/>
          <p:cNvGrpSpPr>
            <a:grpSpLocks/>
          </p:cNvGrpSpPr>
          <p:nvPr/>
        </p:nvGrpSpPr>
        <p:grpSpPr bwMode="auto">
          <a:xfrm flipH="1">
            <a:off x="5245100" y="2982913"/>
            <a:ext cx="735013" cy="681037"/>
            <a:chOff x="-44" y="1473"/>
            <a:chExt cx="981" cy="1105"/>
          </a:xfrm>
        </p:grpSpPr>
        <p:pic>
          <p:nvPicPr>
            <p:cNvPr id="71728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9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8" name="Group 134"/>
          <p:cNvGrpSpPr>
            <a:grpSpLocks/>
          </p:cNvGrpSpPr>
          <p:nvPr/>
        </p:nvGrpSpPr>
        <p:grpSpPr bwMode="auto">
          <a:xfrm flipH="1">
            <a:off x="4529138" y="3687763"/>
            <a:ext cx="735012" cy="681037"/>
            <a:chOff x="-44" y="1473"/>
            <a:chExt cx="981" cy="1105"/>
          </a:xfrm>
        </p:grpSpPr>
        <p:pic>
          <p:nvPicPr>
            <p:cNvPr id="71726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7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9" name="Group 137"/>
          <p:cNvGrpSpPr>
            <a:grpSpLocks/>
          </p:cNvGrpSpPr>
          <p:nvPr/>
        </p:nvGrpSpPr>
        <p:grpSpPr bwMode="auto">
          <a:xfrm flipH="1">
            <a:off x="5160963" y="4422775"/>
            <a:ext cx="735012" cy="681038"/>
            <a:chOff x="-44" y="1473"/>
            <a:chExt cx="981" cy="1105"/>
          </a:xfrm>
        </p:grpSpPr>
        <p:pic>
          <p:nvPicPr>
            <p:cNvPr id="71724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5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0" name="Group 140"/>
          <p:cNvGrpSpPr>
            <a:grpSpLocks/>
          </p:cNvGrpSpPr>
          <p:nvPr/>
        </p:nvGrpSpPr>
        <p:grpSpPr bwMode="auto">
          <a:xfrm flipH="1">
            <a:off x="5691188" y="5032375"/>
            <a:ext cx="735012" cy="681038"/>
            <a:chOff x="-44" y="1473"/>
            <a:chExt cx="981" cy="1105"/>
          </a:xfrm>
        </p:grpSpPr>
        <p:pic>
          <p:nvPicPr>
            <p:cNvPr id="71722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3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1" name="Group 143"/>
          <p:cNvGrpSpPr>
            <a:grpSpLocks/>
          </p:cNvGrpSpPr>
          <p:nvPr/>
        </p:nvGrpSpPr>
        <p:grpSpPr bwMode="auto">
          <a:xfrm flipH="1">
            <a:off x="4768850" y="5322888"/>
            <a:ext cx="735013" cy="681037"/>
            <a:chOff x="-44" y="1473"/>
            <a:chExt cx="981" cy="1105"/>
          </a:xfrm>
        </p:grpSpPr>
        <p:pic>
          <p:nvPicPr>
            <p:cNvPr id="71720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1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2" name="Group 146"/>
          <p:cNvGrpSpPr>
            <a:grpSpLocks/>
          </p:cNvGrpSpPr>
          <p:nvPr/>
        </p:nvGrpSpPr>
        <p:grpSpPr bwMode="auto">
          <a:xfrm flipH="1">
            <a:off x="5961063" y="5829300"/>
            <a:ext cx="735012" cy="681038"/>
            <a:chOff x="-44" y="1473"/>
            <a:chExt cx="981" cy="1105"/>
          </a:xfrm>
        </p:grpSpPr>
        <p:pic>
          <p:nvPicPr>
            <p:cNvPr id="71718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9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3" name="Group 149"/>
          <p:cNvGrpSpPr>
            <a:grpSpLocks/>
          </p:cNvGrpSpPr>
          <p:nvPr/>
        </p:nvGrpSpPr>
        <p:grpSpPr bwMode="auto">
          <a:xfrm flipH="1">
            <a:off x="6705600" y="5440363"/>
            <a:ext cx="735013" cy="681037"/>
            <a:chOff x="-44" y="1473"/>
            <a:chExt cx="981" cy="1105"/>
          </a:xfrm>
        </p:grpSpPr>
        <p:pic>
          <p:nvPicPr>
            <p:cNvPr id="71716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7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4554538" y="2860675"/>
            <a:ext cx="3525837" cy="3408363"/>
            <a:chOff x="2920" y="1824"/>
            <a:chExt cx="2221" cy="2147"/>
          </a:xfrm>
        </p:grpSpPr>
        <p:pic>
          <p:nvPicPr>
            <p:cNvPr id="71706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7" name="Picture 5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8" name="Picture 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9" name="Picture 5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0" name="Picture 5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1" name="Picture 5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2" name="Picture 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3" name="Picture 6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4" name="Picture 6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5" name="Picture 6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</p:grpSp>
      <p:sp>
        <p:nvSpPr>
          <p:cNvPr id="717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6F178CA6-DAB5-4A9F-B34E-03929C36BB37}" type="slidenum">
              <a:rPr lang="en-US" smtClean="0"/>
              <a:pPr/>
              <a:t>62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72707" name="Group 90"/>
          <p:cNvGrpSpPr>
            <a:grpSpLocks/>
          </p:cNvGrpSpPr>
          <p:nvPr/>
        </p:nvGrpSpPr>
        <p:grpSpPr bwMode="auto">
          <a:xfrm flipH="1">
            <a:off x="4510088" y="3351213"/>
            <a:ext cx="735012" cy="681037"/>
            <a:chOff x="-44" y="1473"/>
            <a:chExt cx="981" cy="1105"/>
          </a:xfrm>
        </p:grpSpPr>
        <p:pic>
          <p:nvPicPr>
            <p:cNvPr id="72774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75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27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0375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Bad guys can sniff packets</a:t>
            </a:r>
          </a:p>
        </p:txBody>
      </p:sp>
      <p:sp>
        <p:nvSpPr>
          <p:cNvPr id="72709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1355725"/>
            <a:ext cx="8077200" cy="1484313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3200" i="1" smtClean="0">
                <a:solidFill>
                  <a:srgbClr val="CC0000"/>
                </a:solidFill>
                <a:ea typeface="ＭＳ Ｐゴシック" pitchFamily="34" charset="-128"/>
              </a:rPr>
              <a:t>packet </a:t>
            </a:r>
            <a:r>
              <a:rPr lang="ja-JP" altLang="en-US" sz="3200" i="1" smtClean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3200" i="1" smtClean="0">
                <a:solidFill>
                  <a:srgbClr val="CC0000"/>
                </a:solidFill>
                <a:ea typeface="ＭＳ Ｐゴシック" pitchFamily="34" charset="-128"/>
              </a:rPr>
              <a:t>sniffing</a:t>
            </a:r>
            <a:r>
              <a:rPr lang="ja-JP" altLang="en-US" sz="3200" i="1" smtClean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3200" i="1" smtClean="0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ja-JP" i="1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 smtClean="0"/>
              <a:t>broadcast media (shared ethernet, wireless)</a:t>
            </a:r>
          </a:p>
          <a:p>
            <a:pPr lvl="1" eaLnBrk="1" hangingPunct="1"/>
            <a:r>
              <a:rPr lang="en-US" smtClean="0"/>
              <a:t>promiscuous network interface reads/records all packets (e.g., including passwords!) passing by</a:t>
            </a:r>
          </a:p>
        </p:txBody>
      </p:sp>
      <p:sp>
        <p:nvSpPr>
          <p:cNvPr id="72710" name="Freeform 43"/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Freeform 44"/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2" name="Line 45"/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Line 46"/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4" name="Text Box 47"/>
          <p:cNvSpPr txBox="1">
            <a:spLocks noChangeArrowheads="1"/>
          </p:cNvSpPr>
          <p:nvPr/>
        </p:nvSpPr>
        <p:spPr bwMode="auto">
          <a:xfrm>
            <a:off x="1462088" y="33750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2715" name="Text Box 48"/>
          <p:cNvSpPr txBox="1">
            <a:spLocks noChangeArrowheads="1"/>
          </p:cNvSpPr>
          <p:nvPr/>
        </p:nvSpPr>
        <p:spPr bwMode="auto">
          <a:xfrm>
            <a:off x="6937375" y="48387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omic Sans MS" pitchFamily="66" charset="0"/>
              </a:rPr>
              <a:t>B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2716" name="Text Box 49"/>
          <p:cNvSpPr txBox="1">
            <a:spLocks noChangeArrowheads="1"/>
          </p:cNvSpPr>
          <p:nvPr/>
        </p:nvSpPr>
        <p:spPr bwMode="auto">
          <a:xfrm>
            <a:off x="5029200" y="3352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grpSp>
        <p:nvGrpSpPr>
          <p:cNvPr id="72717" name="Group 50"/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72769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2770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1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2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3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/>
                <a:t>src:B dest:A     payload</a:t>
              </a:r>
              <a:endParaRPr lang="en-US" sz="1600">
                <a:latin typeface="Times New Roman" pitchFamily="18" charset="0"/>
              </a:endParaRPr>
            </a:p>
          </p:txBody>
        </p:sp>
      </p:grpSp>
      <p:sp>
        <p:nvSpPr>
          <p:cNvPr id="72718" name="Freeform 56"/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9" name="Line 57"/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20" name="Rectangle 59"/>
          <p:cNvSpPr>
            <a:spLocks noChangeArrowheads="1"/>
          </p:cNvSpPr>
          <p:nvPr/>
        </p:nvSpPr>
        <p:spPr bwMode="auto">
          <a:xfrm>
            <a:off x="596900" y="5480050"/>
            <a:ext cx="7772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wireshark software used for end-of-chapter labs is a (free) packet-sniffer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en-US">
              <a:latin typeface="Gill Sans MT" pitchFamily="34" charset="0"/>
            </a:endParaRPr>
          </a:p>
        </p:txBody>
      </p:sp>
      <p:pic>
        <p:nvPicPr>
          <p:cNvPr id="72721" name="Picture 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pic>
        <p:nvPicPr>
          <p:cNvPr id="72722" name="Picture 51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900" y="898525"/>
            <a:ext cx="59769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723" name="Group 54"/>
          <p:cNvGrpSpPr>
            <a:grpSpLocks/>
          </p:cNvGrpSpPr>
          <p:nvPr/>
        </p:nvGrpSpPr>
        <p:grpSpPr bwMode="auto">
          <a:xfrm>
            <a:off x="1830388" y="3413125"/>
            <a:ext cx="365125" cy="712788"/>
            <a:chOff x="4140" y="429"/>
            <a:chExt cx="1425" cy="2396"/>
          </a:xfrm>
        </p:grpSpPr>
        <p:sp>
          <p:nvSpPr>
            <p:cNvPr id="72737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8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9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0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1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2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767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8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3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4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765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6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5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6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7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2763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4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8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749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2761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2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50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1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2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3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4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5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6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7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8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72759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60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24" name="Group 87"/>
          <p:cNvGrpSpPr>
            <a:grpSpLocks/>
          </p:cNvGrpSpPr>
          <p:nvPr/>
        </p:nvGrpSpPr>
        <p:grpSpPr bwMode="auto">
          <a:xfrm flipH="1">
            <a:off x="6323013" y="4730750"/>
            <a:ext cx="735012" cy="681038"/>
            <a:chOff x="-44" y="1473"/>
            <a:chExt cx="981" cy="1105"/>
          </a:xfrm>
        </p:grpSpPr>
        <p:pic>
          <p:nvPicPr>
            <p:cNvPr id="72735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36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725" name="Group 102"/>
          <p:cNvGrpSpPr>
            <a:grpSpLocks/>
          </p:cNvGrpSpPr>
          <p:nvPr/>
        </p:nvGrpSpPr>
        <p:grpSpPr bwMode="auto">
          <a:xfrm>
            <a:off x="2747963" y="4849813"/>
            <a:ext cx="881062" cy="365125"/>
            <a:chOff x="2356" y="1300"/>
            <a:chExt cx="555" cy="194"/>
          </a:xfrm>
        </p:grpSpPr>
        <p:sp>
          <p:nvSpPr>
            <p:cNvPr id="7272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272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7272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72730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2733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34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731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2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7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61273466-B3D2-4468-8954-CD5D43A4BCAB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3731" name="Picture 97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3732" name="Group 51"/>
          <p:cNvGrpSpPr>
            <a:grpSpLocks/>
          </p:cNvGrpSpPr>
          <p:nvPr/>
        </p:nvGrpSpPr>
        <p:grpSpPr bwMode="auto">
          <a:xfrm flipH="1">
            <a:off x="4792663" y="2470150"/>
            <a:ext cx="735012" cy="681038"/>
            <a:chOff x="-44" y="1473"/>
            <a:chExt cx="981" cy="1105"/>
          </a:xfrm>
        </p:grpSpPr>
        <p:pic>
          <p:nvPicPr>
            <p:cNvPr id="73797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98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37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52413"/>
            <a:ext cx="7772400" cy="947737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Bad guys can use fake addresses</a:t>
            </a:r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662113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3200" i="1" smtClean="0">
                <a:solidFill>
                  <a:srgbClr val="CC0000"/>
                </a:solidFill>
                <a:ea typeface="ＭＳ Ｐゴシック" pitchFamily="34" charset="-128"/>
              </a:rPr>
              <a:t>IP spoofing:</a:t>
            </a:r>
            <a:r>
              <a:rPr lang="en-US" i="1" smtClean="0">
                <a:solidFill>
                  <a:srgbClr val="FF3300"/>
                </a:solidFill>
                <a:ea typeface="ＭＳ Ｐゴシック" pitchFamily="34" charset="-128"/>
              </a:rPr>
              <a:t> </a:t>
            </a:r>
            <a:r>
              <a:rPr lang="en-US" smtClean="0">
                <a:ea typeface="ＭＳ Ｐゴシック" pitchFamily="34" charset="-128"/>
              </a:rPr>
              <a:t>send packet with false source address</a:t>
            </a:r>
          </a:p>
        </p:txBody>
      </p:sp>
      <p:sp>
        <p:nvSpPr>
          <p:cNvPr id="73735" name="Freeform 70"/>
          <p:cNvSpPr>
            <a:spLocks/>
          </p:cNvSpPr>
          <p:nvPr/>
        </p:nvSpPr>
        <p:spPr bwMode="auto">
          <a:xfrm>
            <a:off x="2225675" y="31718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Freeform 71"/>
          <p:cNvSpPr>
            <a:spLocks/>
          </p:cNvSpPr>
          <p:nvPr/>
        </p:nvSpPr>
        <p:spPr bwMode="auto">
          <a:xfrm>
            <a:off x="5057775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Line 72"/>
          <p:cNvSpPr>
            <a:spLocks noChangeShapeType="1"/>
          </p:cNvSpPr>
          <p:nvPr/>
        </p:nvSpPr>
        <p:spPr bwMode="auto">
          <a:xfrm flipV="1">
            <a:off x="3400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8" name="Line 73"/>
          <p:cNvSpPr>
            <a:spLocks noChangeShapeType="1"/>
          </p:cNvSpPr>
          <p:nvPr/>
        </p:nvSpPr>
        <p:spPr bwMode="auto">
          <a:xfrm flipV="1">
            <a:off x="3419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9" name="Text Box 74"/>
          <p:cNvSpPr txBox="1">
            <a:spLocks noChangeArrowheads="1"/>
          </p:cNvSpPr>
          <p:nvPr/>
        </p:nvSpPr>
        <p:spPr bwMode="auto">
          <a:xfrm>
            <a:off x="1682750" y="24606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3740" name="Text Box 75"/>
          <p:cNvSpPr txBox="1">
            <a:spLocks noChangeArrowheads="1"/>
          </p:cNvSpPr>
          <p:nvPr/>
        </p:nvSpPr>
        <p:spPr bwMode="auto">
          <a:xfrm>
            <a:off x="7086600" y="387985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73741" name="Text Box 76"/>
          <p:cNvSpPr txBox="1">
            <a:spLocks noChangeArrowheads="1"/>
          </p:cNvSpPr>
          <p:nvPr/>
        </p:nvSpPr>
        <p:spPr bwMode="auto">
          <a:xfrm>
            <a:off x="5249863" y="2438400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3742" name="Freeform 77"/>
          <p:cNvSpPr>
            <a:spLocks/>
          </p:cNvSpPr>
          <p:nvPr/>
        </p:nvSpPr>
        <p:spPr bwMode="auto">
          <a:xfrm>
            <a:off x="2235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743" name="Group 78"/>
          <p:cNvGrpSpPr>
            <a:grpSpLocks/>
          </p:cNvGrpSpPr>
          <p:nvPr/>
        </p:nvGrpSpPr>
        <p:grpSpPr bwMode="auto">
          <a:xfrm>
            <a:off x="2701925" y="3502025"/>
            <a:ext cx="2295525" cy="336550"/>
            <a:chOff x="2418" y="3342"/>
            <a:chExt cx="1446" cy="212"/>
          </a:xfrm>
        </p:grpSpPr>
        <p:sp>
          <p:nvSpPr>
            <p:cNvPr id="73792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3793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4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5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6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solidFill>
                    <a:srgbClr val="CC0000"/>
                  </a:solidFill>
                </a:rPr>
                <a:t>src:B</a:t>
              </a:r>
              <a:r>
                <a:rPr lang="en-US" sz="1600"/>
                <a:t> dest:A     payload</a:t>
              </a:r>
              <a:endParaRPr lang="en-US" sz="1600">
                <a:latin typeface="Times New Roman" pitchFamily="18" charset="0"/>
              </a:endParaRPr>
            </a:p>
          </p:txBody>
        </p:sp>
      </p:grpSp>
      <p:pic>
        <p:nvPicPr>
          <p:cNvPr id="73744" name="Picture 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3938" y="2533650"/>
            <a:ext cx="471487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grpSp>
        <p:nvGrpSpPr>
          <p:cNvPr id="73745" name="Group 48"/>
          <p:cNvGrpSpPr>
            <a:grpSpLocks/>
          </p:cNvGrpSpPr>
          <p:nvPr/>
        </p:nvGrpSpPr>
        <p:grpSpPr bwMode="auto">
          <a:xfrm flipH="1">
            <a:off x="6575425" y="3886200"/>
            <a:ext cx="735013" cy="681038"/>
            <a:chOff x="-44" y="1473"/>
            <a:chExt cx="981" cy="1105"/>
          </a:xfrm>
        </p:grpSpPr>
        <p:pic>
          <p:nvPicPr>
            <p:cNvPr id="73790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91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3746" name="Group 54"/>
          <p:cNvGrpSpPr>
            <a:grpSpLocks/>
          </p:cNvGrpSpPr>
          <p:nvPr/>
        </p:nvGrpSpPr>
        <p:grpSpPr bwMode="auto">
          <a:xfrm>
            <a:off x="2084388" y="2544763"/>
            <a:ext cx="365125" cy="712787"/>
            <a:chOff x="4140" y="429"/>
            <a:chExt cx="1425" cy="2396"/>
          </a:xfrm>
        </p:grpSpPr>
        <p:sp>
          <p:nvSpPr>
            <p:cNvPr id="73758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9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0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61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62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3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3788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9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4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5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3786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7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6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7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8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3784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5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9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3770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3782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3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71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2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3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4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5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6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7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8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9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73780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1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3747" name="Group 87"/>
          <p:cNvGrpSpPr>
            <a:grpSpLocks/>
          </p:cNvGrpSpPr>
          <p:nvPr/>
        </p:nvGrpSpPr>
        <p:grpSpPr bwMode="auto">
          <a:xfrm>
            <a:off x="3011488" y="3946525"/>
            <a:ext cx="881062" cy="365125"/>
            <a:chOff x="2356" y="1300"/>
            <a:chExt cx="555" cy="194"/>
          </a:xfrm>
        </p:grpSpPr>
        <p:sp>
          <p:nvSpPr>
            <p:cNvPr id="7375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375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7375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73753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3756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57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754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5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F53455A2-0178-4F8A-A157-1917AFBE6AEF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73749" name="Text Box 50"/>
          <p:cNvSpPr txBox="1">
            <a:spLocks noChangeArrowheads="1"/>
          </p:cNvSpPr>
          <p:nvPr/>
        </p:nvSpPr>
        <p:spPr bwMode="auto">
          <a:xfrm>
            <a:off x="946150" y="5562600"/>
            <a:ext cx="6670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latin typeface="Gill Sans MT" pitchFamily="34" charset="0"/>
              </a:rPr>
              <a:t>… lots more on security (throughout, Chapter 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4755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1.1 what </a:t>
            </a:r>
            <a:r>
              <a:rPr lang="en-US" sz="2800" i="1" smtClean="0">
                <a:solidFill>
                  <a:srgbClr val="000099"/>
                </a:solidFill>
              </a:rPr>
              <a:t>is</a:t>
            </a:r>
            <a:r>
              <a:rPr lang="en-US" sz="2800" smtClean="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1.2</a:t>
            </a:r>
            <a:r>
              <a:rPr lang="en-US" sz="2800" smtClean="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smtClean="0">
                <a:latin typeface="Gill Sans MT" pitchFamily="34" charset="0"/>
              </a:rPr>
              <a:t> </a:t>
            </a:r>
            <a:r>
              <a:rPr lang="en-US" sz="2400" smtClean="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1.3 </a:t>
            </a:r>
            <a:r>
              <a:rPr lang="en-US" sz="2800" smtClean="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smtClean="0">
                <a:latin typeface="Gill Sans MT" pitchFamily="34" charset="0"/>
              </a:rPr>
              <a:t> </a:t>
            </a:r>
            <a:r>
              <a:rPr lang="en-US" sz="2400" smtClean="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1.4 </a:t>
            </a:r>
            <a:r>
              <a:rPr lang="en-US" sz="2800" smtClean="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1.5</a:t>
            </a:r>
            <a:r>
              <a:rPr lang="en-US" sz="2800" smtClean="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000099"/>
                </a:solidFill>
              </a:rPr>
              <a:t>1.6</a:t>
            </a:r>
            <a:r>
              <a:rPr lang="en-US" sz="2800" smtClean="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smtClean="0">
                <a:solidFill>
                  <a:srgbClr val="CC0000"/>
                </a:solidFill>
              </a:rPr>
              <a:t>1.7 history</a:t>
            </a:r>
          </a:p>
          <a:p>
            <a:pPr eaLnBrk="1" hangingPunct="1"/>
            <a:endParaRPr lang="en-US" smtClean="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014C2C87-4DD6-4CCB-88F3-80C76C587229}" type="slidenum">
              <a:rPr lang="en-US" smtClean="0"/>
              <a:pPr/>
              <a:t>65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5779" name="Picture 6" descr="arpanet2"/>
          <p:cNvPicPr>
            <a:picLocks noChangeAspect="1" noChangeArrowheads="1"/>
          </p:cNvPicPr>
          <p:nvPr/>
        </p:nvPicPr>
        <p:blipFill>
          <a:blip r:embed="rId3" cstate="print"/>
          <a:srcRect b="8458"/>
          <a:stretch>
            <a:fillRect/>
          </a:stretch>
        </p:blipFill>
        <p:spPr bwMode="auto">
          <a:xfrm>
            <a:off x="4495800" y="4222750"/>
            <a:ext cx="2716213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7825" y="252413"/>
            <a:ext cx="7772400" cy="647700"/>
          </a:xfrm>
        </p:spPr>
        <p:txBody>
          <a:bodyPr/>
          <a:lstStyle/>
          <a:p>
            <a:pPr eaLnBrk="1" hangingPunct="1"/>
            <a:r>
              <a:rPr lang="en-US" sz="4000" smtClean="0">
                <a:ea typeface="ＭＳ Ｐゴシック" pitchFamily="34" charset="-128"/>
              </a:rPr>
              <a:t>Internet history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000" y="1725613"/>
            <a:ext cx="3657600" cy="44196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1961:</a:t>
            </a:r>
            <a:r>
              <a:rPr lang="en-US" sz="2400" smtClean="0">
                <a:ea typeface="ＭＳ Ｐゴシック" pitchFamily="34" charset="-128"/>
              </a:rPr>
              <a:t> Kleinrock - queueing theory shows effectiveness of packet-switching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1964:</a:t>
            </a:r>
            <a:r>
              <a:rPr lang="en-US" sz="2400" smtClean="0">
                <a:ea typeface="ＭＳ Ｐゴシック" pitchFamily="34" charset="-128"/>
              </a:rPr>
              <a:t> Baran - packet-switching in military nets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1967:</a:t>
            </a:r>
            <a:r>
              <a:rPr lang="en-US" sz="2400" smtClean="0">
                <a:ea typeface="ＭＳ Ｐゴシック" pitchFamily="34" charset="-128"/>
              </a:rPr>
              <a:t> ARPAnet conceived by Advanced Research Projects Agency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1969:</a:t>
            </a:r>
            <a:r>
              <a:rPr lang="en-US" sz="2400" smtClean="0">
                <a:ea typeface="ＭＳ Ｐゴシック" pitchFamily="34" charset="-128"/>
              </a:rPr>
              <a:t> first ARPAnet node operational</a:t>
            </a:r>
          </a:p>
          <a:p>
            <a:pPr eaLnBrk="1" hangingPunct="1">
              <a:buSzPct val="75000"/>
            </a:pPr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7578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56088" y="1722438"/>
            <a:ext cx="4786312" cy="28717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1972:</a:t>
            </a:r>
            <a:r>
              <a:rPr lang="en-US" sz="240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 smtClean="0"/>
              <a:t>ARPAnet public demo</a:t>
            </a:r>
          </a:p>
          <a:p>
            <a:pPr lvl="1" eaLnBrk="1" hangingPunct="1"/>
            <a:r>
              <a:rPr lang="en-US" smtClean="0"/>
              <a:t>NCP (Network Control Protocol) first host-host protocol </a:t>
            </a:r>
          </a:p>
          <a:p>
            <a:pPr lvl="1" eaLnBrk="1" hangingPunct="1"/>
            <a:r>
              <a:rPr lang="en-US" smtClean="0"/>
              <a:t>first e-mail program</a:t>
            </a:r>
          </a:p>
          <a:p>
            <a:pPr lvl="1" eaLnBrk="1" hangingPunct="1"/>
            <a:r>
              <a:rPr lang="en-US" smtClean="0"/>
              <a:t>ARPAnet has 15 nodes</a:t>
            </a:r>
          </a:p>
        </p:txBody>
      </p:sp>
      <p:sp>
        <p:nvSpPr>
          <p:cNvPr id="75783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i="1">
                <a:solidFill>
                  <a:srgbClr val="CC0000"/>
                </a:solidFill>
                <a:latin typeface="Comic Sans MS" pitchFamily="66" charset="0"/>
              </a:rPr>
              <a:t>1961-1972: Early packet-switching principles</a:t>
            </a:r>
            <a:endParaRPr lang="en-US" sz="2800" u="sng">
              <a:solidFill>
                <a:srgbClr val="CC0000"/>
              </a:solidFill>
              <a:latin typeface="Comic Sans MS" pitchFamily="66" charset="0"/>
            </a:endParaRPr>
          </a:p>
        </p:txBody>
      </p:sp>
      <p:pic>
        <p:nvPicPr>
          <p:cNvPr id="75784" name="Picture 11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08F3E84B-A48B-4FCF-985C-688178A7DDF3}" type="slidenum">
              <a:rPr lang="en-US" smtClean="0"/>
              <a:pPr/>
              <a:t>66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8450" y="1795463"/>
            <a:ext cx="4506913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1970:</a:t>
            </a:r>
            <a:r>
              <a:rPr lang="en-US" sz="2400" smtClean="0">
                <a:ea typeface="ＭＳ Ｐゴシック" pitchFamily="34" charset="-128"/>
              </a:rPr>
              <a:t> ALOHAnet satellite network in Hawaii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1974:</a:t>
            </a:r>
            <a:r>
              <a:rPr lang="en-US" sz="2400" smtClean="0">
                <a:ea typeface="ＭＳ Ｐゴシック" pitchFamily="34" charset="-128"/>
              </a:rPr>
              <a:t> Cerf and Kahn - architecture for interconnecting networks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1976:</a:t>
            </a:r>
            <a:r>
              <a:rPr lang="en-US" sz="2400" smtClean="0">
                <a:ea typeface="ＭＳ Ｐゴシック" pitchFamily="34" charset="-128"/>
              </a:rPr>
              <a:t> Ethernet at Xerox PARC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late70</a:t>
            </a:r>
            <a:r>
              <a:rPr lang="ja-JP" altLang="en-US" sz="2400" smtClean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 smtClean="0">
                <a:ea typeface="ＭＳ Ｐゴシック" pitchFamily="34" charset="-128"/>
              </a:rPr>
              <a:t> proprietary architectures: DECnet, SNA, XNA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late 70</a:t>
            </a:r>
            <a:r>
              <a:rPr lang="ja-JP" altLang="en-US" sz="2400" smtClean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 smtClean="0">
                <a:ea typeface="ＭＳ Ｐゴシック" pitchFamily="34" charset="-128"/>
              </a:rPr>
              <a:t> switching fixed length packets (ATM precursor)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sz="2400" smtClean="0">
                <a:ea typeface="ＭＳ Ｐゴシック" pitchFamily="34" charset="-128"/>
              </a:rPr>
              <a:t> ARPAnet has 200 nodes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9038" y="2155825"/>
            <a:ext cx="3924300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Cerf and Kahn</a:t>
            </a:r>
            <a:r>
              <a:rPr lang="ja-JP" altLang="en-US" sz="2400" smtClean="0">
                <a:solidFill>
                  <a:srgbClr val="CC0000"/>
                </a:solidFill>
                <a:ea typeface="ＭＳ Ｐゴシック" pitchFamily="34" charset="-128"/>
              </a:rPr>
              <a:t>’</a:t>
            </a:r>
            <a:r>
              <a:rPr lang="en-US" altLang="ja-JP" sz="2400" smtClean="0">
                <a:solidFill>
                  <a:srgbClr val="CC0000"/>
                </a:solidFill>
                <a:ea typeface="ＭＳ Ｐゴシック" pitchFamily="34" charset="-128"/>
              </a:rPr>
              <a:t>s internetworking principles</a:t>
            </a:r>
            <a:r>
              <a:rPr lang="en-US" altLang="ja-JP" sz="2400" smtClean="0">
                <a:solidFill>
                  <a:srgbClr val="FF000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define today</a:t>
            </a:r>
            <a:r>
              <a:rPr lang="ja-JP" altLang="en-US" sz="2400" smtClean="0">
                <a:solidFill>
                  <a:srgbClr val="CC0000"/>
                </a:solidFill>
                <a:ea typeface="ＭＳ Ｐゴシック" pitchFamily="34" charset="-128"/>
              </a:rPr>
              <a:t>’</a:t>
            </a:r>
            <a:r>
              <a:rPr lang="en-US" altLang="ja-JP" sz="2400" smtClean="0">
                <a:solidFill>
                  <a:srgbClr val="CC0000"/>
                </a:solidFill>
                <a:ea typeface="ＭＳ Ｐゴシック" pitchFamily="34" charset="-128"/>
              </a:rPr>
              <a:t>s Internet architecture</a:t>
            </a:r>
            <a:endParaRPr lang="en-US" sz="2400" smtClean="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i="1">
                <a:solidFill>
                  <a:srgbClr val="CC0000"/>
                </a:solidFill>
                <a:latin typeface="Comic Sans MS" pitchFamily="66" charset="0"/>
              </a:rPr>
              <a:t>1972-1980: Internetworking, new and proprietary nets</a:t>
            </a:r>
            <a:endParaRPr lang="en-US" sz="4000" u="sng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4970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76807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6808" name="Picture 1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EC4CF18C-4BF5-4135-BAF6-7AC40E12089B}" type="slidenum">
              <a:rPr lang="en-US" smtClean="0"/>
              <a:pPr/>
              <a:t>67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801813"/>
            <a:ext cx="381000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sz="2400" smtClean="0">
                <a:ea typeface="ＭＳ Ｐゴシック" pitchFamily="34" charset="-128"/>
              </a:rPr>
              <a:t> deployment of TCP/IP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1982:</a:t>
            </a:r>
            <a:r>
              <a:rPr lang="en-US" sz="2400" smtClean="0">
                <a:ea typeface="ＭＳ Ｐゴシック" pitchFamily="34" charset="-128"/>
              </a:rPr>
              <a:t> smtp e-mail protocol defined 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sz="2400" smtClean="0">
                <a:ea typeface="ＭＳ Ｐゴシック" pitchFamily="34" charset="-128"/>
              </a:rPr>
              <a:t> DNS defined for name-to-IP-address translation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1985:</a:t>
            </a:r>
            <a:r>
              <a:rPr lang="en-US" sz="2400" smtClean="0">
                <a:ea typeface="ＭＳ Ｐゴシック" pitchFamily="34" charset="-128"/>
              </a:rPr>
              <a:t> ftp protocol defined</a:t>
            </a:r>
          </a:p>
          <a:p>
            <a:pPr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1988:</a:t>
            </a:r>
            <a:r>
              <a:rPr lang="en-US" sz="2400" smtClean="0">
                <a:ea typeface="ＭＳ Ｐゴシック" pitchFamily="34" charset="-128"/>
              </a:rPr>
              <a:t> TCP congestion control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811338"/>
            <a:ext cx="3810000" cy="44481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new national networks: Csnet, BITnet, NSFnet, Minitel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100,000 hosts connected to confederation of networks</a:t>
            </a:r>
          </a:p>
          <a:p>
            <a:pPr eaLnBrk="1" hangingPunct="1">
              <a:buSzPct val="75000"/>
            </a:pPr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i="1">
                <a:solidFill>
                  <a:srgbClr val="CC0000"/>
                </a:solidFill>
                <a:latin typeface="Comic Sans MS" pitchFamily="66" charset="0"/>
              </a:rPr>
              <a:t>1980-1990: new protocols, a proliferation of networks</a:t>
            </a:r>
            <a:endParaRPr lang="en-US" sz="4000" u="sng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7830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7831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7646A42D-5FE4-484D-B975-8850A6CEA2DE}" type="slidenum">
              <a:rPr lang="en-US" smtClean="0"/>
              <a:pPr/>
              <a:t>68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9100" y="1790700"/>
            <a:ext cx="4470400" cy="4457700"/>
          </a:xfrm>
        </p:spPr>
        <p:txBody>
          <a:bodyPr/>
          <a:lstStyle/>
          <a:p>
            <a:pPr marL="225425" indent="-225425"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early 1990</a:t>
            </a:r>
            <a:r>
              <a:rPr lang="ja-JP" altLang="en-US" sz="2400" smtClean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 smtClean="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ja-JP" sz="2400" smtClean="0">
                <a:ea typeface="ＭＳ Ｐゴシック" pitchFamily="34" charset="-128"/>
              </a:rPr>
              <a:t>ARPAnet decommissioned</a:t>
            </a:r>
          </a:p>
          <a:p>
            <a:pPr marL="225425" indent="-225425"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1991:</a:t>
            </a:r>
            <a:r>
              <a:rPr lang="en-US" sz="2400" smtClean="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sz="2400" smtClean="0">
                <a:ea typeface="ＭＳ Ｐゴシック" pitchFamily="34" charset="-128"/>
              </a:rPr>
              <a:t>NSF lifts restrictions on commercial use of NSFnet (decommissioned, 1995)</a:t>
            </a:r>
          </a:p>
          <a:p>
            <a:pPr marL="225425" indent="-225425" eaLnBrk="1" hangingPunct="1">
              <a:buSzPct val="75000"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early 1990s:</a:t>
            </a:r>
            <a:r>
              <a:rPr lang="en-US" sz="2400" smtClean="0">
                <a:ea typeface="ＭＳ Ｐゴシック" pitchFamily="34" charset="-128"/>
              </a:rPr>
              <a:t> Web</a:t>
            </a:r>
          </a:p>
          <a:p>
            <a:pPr marL="569913" lvl="1" indent="-225425" eaLnBrk="1" hangingPunct="1"/>
            <a:r>
              <a:rPr lang="en-US" smtClean="0"/>
              <a:t>hypertext [Bush 1945, Nelson 1960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s]</a:t>
            </a:r>
          </a:p>
          <a:p>
            <a:pPr marL="569913" lvl="1" indent="-225425" eaLnBrk="1" hangingPunct="1"/>
            <a:r>
              <a:rPr lang="en-US" smtClean="0"/>
              <a:t>HTML, HTTP: Berners-Lee</a:t>
            </a:r>
          </a:p>
          <a:p>
            <a:pPr marL="569913" lvl="1" indent="-225425" eaLnBrk="1" hangingPunct="1"/>
            <a:r>
              <a:rPr lang="en-US" smtClean="0"/>
              <a:t>1994: Mosaic, later Netscape</a:t>
            </a:r>
          </a:p>
          <a:p>
            <a:pPr marL="569913" lvl="1" indent="-225425" eaLnBrk="1" hangingPunct="1"/>
            <a:r>
              <a:rPr lang="en-US" smtClean="0"/>
              <a:t>late 1990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s: commercialization</a:t>
            </a:r>
            <a:r>
              <a:rPr lang="en-US" altLang="ja-JP" sz="2000" smtClean="0">
                <a:ea typeface="ＭＳ Ｐゴシック" pitchFamily="34" charset="-128"/>
              </a:rPr>
              <a:t> of the Web</a:t>
            </a:r>
          </a:p>
          <a:p>
            <a:pPr marL="225425" indent="-225425" eaLnBrk="1" hangingPunct="1"/>
            <a:endParaRPr lang="en-US" sz="2400" smtClean="0">
              <a:ea typeface="ＭＳ Ｐゴシック" pitchFamily="34" charset="-128"/>
            </a:endParaRPr>
          </a:p>
          <a:p>
            <a:pPr marL="225425" indent="-225425" eaLnBrk="1" hangingPunct="1"/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0" y="1800225"/>
            <a:ext cx="3965575" cy="44481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smtClean="0">
                <a:solidFill>
                  <a:srgbClr val="000099"/>
                </a:solidFill>
                <a:ea typeface="ＭＳ Ｐゴシック" pitchFamily="34" charset="-128"/>
              </a:rPr>
              <a:t>late 1990</a:t>
            </a:r>
            <a:r>
              <a:rPr lang="ja-JP" altLang="en-US" sz="2400" smtClean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  <a:ea typeface="ＭＳ Ｐゴシック" pitchFamily="34" charset="-128"/>
              </a:rPr>
              <a:t>s – 2000</a:t>
            </a:r>
            <a:r>
              <a:rPr lang="ja-JP" altLang="en-US" sz="2400" smtClean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 smtClean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more killer apps: instant messaging, P2P file sharing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network security to forefront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est. 50 million host, 100 million+ users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backbone links running at Gbps</a:t>
            </a:r>
          </a:p>
          <a:p>
            <a:pPr eaLnBrk="1" hangingPunct="1"/>
            <a:endParaRPr lang="en-US" sz="2000" smtClean="0">
              <a:ea typeface="ＭＳ Ｐゴシック" pitchFamily="34" charset="-128"/>
            </a:endParaRP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1990, 2000</a:t>
            </a:r>
            <a:r>
              <a:rPr lang="ja-JP" altLang="en-US" sz="2800" i="1">
                <a:solidFill>
                  <a:srgbClr val="CC0000"/>
                </a:solidFill>
                <a:latin typeface="Gill Sans MT" pitchFamily="34" charset="0"/>
              </a:rPr>
              <a:t>’</a:t>
            </a:r>
            <a:r>
              <a:rPr lang="en-US" altLang="ja-JP" sz="2800" i="1">
                <a:solidFill>
                  <a:srgbClr val="CC0000"/>
                </a:solidFill>
                <a:latin typeface="Gill Sans MT" pitchFamily="34" charset="0"/>
              </a:rPr>
              <a:t>s: commercialization, the Web, new apps</a:t>
            </a:r>
            <a:endParaRPr lang="en-US" sz="2800" u="sng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78854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8855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8BF72DC2-C172-4272-971F-2BE8343B5B7D}" type="slidenum">
              <a:rPr lang="en-US" smtClean="0"/>
              <a:pPr/>
              <a:t>69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8" y="1516063"/>
            <a:ext cx="476885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i="1" smtClean="0">
                <a:solidFill>
                  <a:srgbClr val="CC0000"/>
                </a:solidFill>
                <a:ea typeface="ＭＳ Ｐゴシック" pitchFamily="34" charset="-128"/>
              </a:rPr>
              <a:t>protocols</a:t>
            </a:r>
            <a:r>
              <a:rPr lang="en-US" sz="240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 smtClean="0">
                <a:ea typeface="ＭＳ Ｐゴシック" pitchFamily="34" charset="-128"/>
              </a:rPr>
              <a:t>control sending, receiving of msgs</a:t>
            </a:r>
          </a:p>
          <a:p>
            <a:pPr lvl="1" eaLnBrk="1" hangingPunct="1"/>
            <a:r>
              <a:rPr lang="en-US" sz="2000" smtClean="0"/>
              <a:t>e.g., TCP, IP, HTTP, Skype,  802.11</a:t>
            </a:r>
            <a:endParaRPr lang="en-US" smtClean="0"/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ja-JP" sz="3600">
                <a:solidFill>
                  <a:srgbClr val="000099"/>
                </a:solidFill>
                <a:latin typeface="Gill Sans MT" pitchFamily="34" charset="0"/>
              </a:rPr>
              <a:t>Protocol view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16389" name="Picture 330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390" name="Group 366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6392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3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4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395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6745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46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6396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7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4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5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6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1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0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25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6743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4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6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6741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2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7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6739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0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8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6737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38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6429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430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6735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736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31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6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30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33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34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31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2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2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6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22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25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26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23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4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3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6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14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17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18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15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6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4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67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06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09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10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07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8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35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36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669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9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9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98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01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02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99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0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7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66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90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93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94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91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2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8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66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82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85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86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83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4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9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66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74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77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78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75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6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0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66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66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69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70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67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8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1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665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5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5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58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61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62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59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0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2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664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50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53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54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51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2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3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663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42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45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46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43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4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4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6637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638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45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6635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636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46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6617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6620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1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2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3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4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5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6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7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8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9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0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1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2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3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4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6618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619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447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6448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6449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6450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6451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6452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6585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6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87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8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9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0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6615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1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2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6613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4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3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4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5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6611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2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6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97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6609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0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8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9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0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1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2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3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4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5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6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607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8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53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6553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4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55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6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7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58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6583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59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60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6581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2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1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62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63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6579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0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4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65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6577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78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6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67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8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9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0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1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2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3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4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575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6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54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6530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531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32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533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34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5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6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7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8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9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40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47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48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49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0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1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2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41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2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3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4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5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6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5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6507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508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09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510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11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2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3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4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5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6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17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24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5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6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7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8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9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18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9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0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1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2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3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6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6484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85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6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487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8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9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0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1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2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3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94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01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2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3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4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5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6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95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6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7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8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9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0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7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6482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3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58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6459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60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61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462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63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4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5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6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7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8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69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476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7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8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9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0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1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70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1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2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3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4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5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3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6114AA79-9237-4DF5-8F3C-E87C3DCDBC4E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1209675"/>
            <a:ext cx="7502525" cy="44577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 smtClean="0">
                <a:solidFill>
                  <a:srgbClr val="C00000"/>
                </a:solidFill>
                <a:ea typeface="ＭＳ Ｐゴシック" pitchFamily="34" charset="-128"/>
              </a:rPr>
              <a:t>2005-present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~750 million hosts</a:t>
            </a:r>
          </a:p>
          <a:p>
            <a:pPr lvl="1" eaLnBrk="1" hangingPunct="1">
              <a:buSzPct val="75000"/>
            </a:pPr>
            <a:r>
              <a:rPr lang="en-US" sz="2000" smtClean="0">
                <a:ea typeface="ＭＳ Ｐゴシック" pitchFamily="34" charset="-128"/>
              </a:rPr>
              <a:t>Smartphones and tablets</a:t>
            </a:r>
          </a:p>
          <a:p>
            <a:pPr eaLnBrk="1" hangingPunct="1"/>
            <a:r>
              <a:rPr lang="en-US" sz="2400" smtClean="0">
                <a:ea typeface="ＭＳ Ｐゴシック" pitchFamily="34" charset="-128"/>
              </a:rPr>
              <a:t>Aggressive deployment of broadband access</a:t>
            </a:r>
          </a:p>
          <a:p>
            <a:pPr eaLnBrk="1" hangingPunct="1"/>
            <a:r>
              <a:rPr lang="en-US" sz="2400" smtClean="0">
                <a:ea typeface="ＭＳ Ｐゴシック" pitchFamily="34" charset="-128"/>
              </a:rPr>
              <a:t>Increasing ubiquity of high-speed wireless access</a:t>
            </a:r>
          </a:p>
          <a:p>
            <a:pPr eaLnBrk="1" hangingPunct="1"/>
            <a:r>
              <a:rPr lang="en-US" sz="2400" smtClean="0">
                <a:ea typeface="ＭＳ Ｐゴシック" pitchFamily="34" charset="-128"/>
              </a:rPr>
              <a:t>Emergence of online social networks: </a:t>
            </a:r>
          </a:p>
          <a:p>
            <a:pPr lvl="1" eaLnBrk="1" hangingPunct="1"/>
            <a:r>
              <a:rPr lang="en-US" sz="2000" smtClean="0">
                <a:ea typeface="ＭＳ Ｐゴシック" pitchFamily="34" charset="-128"/>
              </a:rPr>
              <a:t>Facebook: soon one billion users</a:t>
            </a:r>
            <a:endParaRPr lang="en-US" smtClean="0">
              <a:ea typeface="ＭＳ Ｐゴシック" pitchFamily="34" charset="-128"/>
            </a:endParaRPr>
          </a:p>
          <a:p>
            <a:pPr eaLnBrk="1" hangingPunct="1"/>
            <a:r>
              <a:rPr lang="en-US" sz="2400" smtClean="0">
                <a:ea typeface="ＭＳ Ｐゴシック" pitchFamily="34" charset="-128"/>
              </a:rPr>
              <a:t>Service providers (Google, Microsoft) create their own networks</a:t>
            </a:r>
          </a:p>
          <a:p>
            <a:pPr lvl="1" eaLnBrk="1" hangingPunct="1"/>
            <a:r>
              <a:rPr lang="en-US" smtClean="0">
                <a:ea typeface="ＭＳ Ｐゴシック" pitchFamily="34" charset="-128"/>
              </a:rPr>
              <a:t>Bypass  Internet, providing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instantaneous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 access to search, emai, etc.</a:t>
            </a:r>
          </a:p>
          <a:p>
            <a:pPr eaLnBrk="1" hangingPunct="1"/>
            <a:r>
              <a:rPr lang="en-US" sz="2400" smtClean="0">
                <a:ea typeface="ＭＳ Ｐゴシック" pitchFamily="34" charset="-128"/>
              </a:rPr>
              <a:t>E-commerce, universities, enterprises running their services in </a:t>
            </a:r>
            <a:r>
              <a:rPr lang="ja-JP" altLang="en-US" sz="2400" smtClean="0">
                <a:ea typeface="ＭＳ Ｐゴシック" pitchFamily="34" charset="-128"/>
              </a:rPr>
              <a:t>“</a:t>
            </a:r>
            <a:r>
              <a:rPr lang="en-US" altLang="ja-JP" sz="2400" smtClean="0">
                <a:ea typeface="ＭＳ Ｐゴシック" pitchFamily="34" charset="-128"/>
              </a:rPr>
              <a:t>cloud</a:t>
            </a:r>
            <a:r>
              <a:rPr lang="ja-JP" altLang="en-US" sz="2400" smtClean="0">
                <a:ea typeface="ＭＳ Ｐゴシック" pitchFamily="34" charset="-128"/>
              </a:rPr>
              <a:t>”</a:t>
            </a:r>
            <a:r>
              <a:rPr lang="en-US" altLang="ja-JP" sz="2400" smtClean="0">
                <a:ea typeface="ＭＳ Ｐゴシック" pitchFamily="34" charset="-128"/>
              </a:rPr>
              <a:t> (eg, Amazon EC2)</a:t>
            </a:r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79876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9877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E1D5A01C-4199-4EF9-A9F2-A430C78FA294}" type="slidenum">
              <a:rPr lang="en-US" smtClean="0"/>
              <a:pPr/>
              <a:t>70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80899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813" y="836613"/>
            <a:ext cx="5484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0838" y="160338"/>
            <a:ext cx="7772400" cy="903287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Introduction: summary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288" y="1443038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covered a </a:t>
            </a:r>
            <a:r>
              <a:rPr lang="ja-JP" altLang="en-US" i="1" smtClean="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 smtClean="0">
                <a:solidFill>
                  <a:srgbClr val="CC0000"/>
                </a:solidFill>
                <a:ea typeface="ＭＳ Ｐゴシック" pitchFamily="34" charset="-128"/>
              </a:rPr>
              <a:t>ton</a:t>
            </a:r>
            <a:r>
              <a:rPr lang="ja-JP" altLang="en-US" i="1" smtClean="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 smtClean="0">
                <a:solidFill>
                  <a:srgbClr val="CC0000"/>
                </a:solidFill>
                <a:ea typeface="ＭＳ Ｐゴシック" pitchFamily="34" charset="-128"/>
              </a:rPr>
              <a:t> of material!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 smtClean="0">
                <a:ea typeface="ＭＳ Ｐゴシック" pitchFamily="34" charset="-128"/>
              </a:rPr>
              <a:t>Internet overview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 smtClean="0">
                <a:ea typeface="ＭＳ Ｐゴシック" pitchFamily="34" charset="-128"/>
              </a:rPr>
              <a:t>what</a:t>
            </a:r>
            <a:r>
              <a:rPr lang="ja-JP" altLang="en-US" sz="2400" smtClean="0">
                <a:ea typeface="ＭＳ Ｐゴシック" pitchFamily="34" charset="-128"/>
              </a:rPr>
              <a:t>’</a:t>
            </a:r>
            <a:r>
              <a:rPr lang="en-US" altLang="ja-JP" sz="2400" smtClean="0">
                <a:ea typeface="ＭＳ Ｐゴシック" pitchFamily="34" charset="-128"/>
              </a:rPr>
              <a:t>s a protocol?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 smtClean="0">
                <a:ea typeface="ＭＳ Ｐゴシック" pitchFamily="34" charset="-128"/>
              </a:rPr>
              <a:t>network edge, core, access network</a:t>
            </a:r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packet-switching versus circuit-switching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mtClean="0"/>
              <a:t>Internet structure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 smtClean="0">
                <a:ea typeface="ＭＳ Ｐゴシック" pitchFamily="34" charset="-128"/>
              </a:rPr>
              <a:t>performance: loss, delay, throughput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 smtClean="0">
                <a:ea typeface="ＭＳ Ｐゴシック" pitchFamily="34" charset="-128"/>
              </a:rPr>
              <a:t>layering, service models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 smtClean="0">
                <a:ea typeface="ＭＳ Ｐゴシック" pitchFamily="34" charset="-128"/>
              </a:rPr>
              <a:t>security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 smtClean="0">
                <a:ea typeface="ＭＳ Ｐゴシック" pitchFamily="34" charset="-128"/>
              </a:rPr>
              <a:t>history</a:t>
            </a:r>
          </a:p>
        </p:txBody>
      </p:sp>
      <p:sp>
        <p:nvSpPr>
          <p:cNvPr id="8090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46675" y="1428750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you now have:</a:t>
            </a:r>
            <a:r>
              <a:rPr lang="en-US" sz="2400" smtClean="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sz="2400" smtClean="0">
                <a:ea typeface="ＭＳ Ｐゴシック" pitchFamily="34" charset="-128"/>
              </a:rPr>
              <a:t>context, overview, </a:t>
            </a:r>
            <a:r>
              <a:rPr lang="ja-JP" altLang="en-US" sz="2400" smtClean="0">
                <a:ea typeface="ＭＳ Ｐゴシック" pitchFamily="34" charset="-128"/>
              </a:rPr>
              <a:t>“</a:t>
            </a:r>
            <a:r>
              <a:rPr lang="en-US" altLang="ja-JP" sz="2400" smtClean="0">
                <a:ea typeface="ＭＳ Ｐゴシック" pitchFamily="34" charset="-128"/>
              </a:rPr>
              <a:t>feel</a:t>
            </a:r>
            <a:r>
              <a:rPr lang="ja-JP" altLang="en-US" sz="2400" smtClean="0">
                <a:ea typeface="ＭＳ Ｐゴシック" pitchFamily="34" charset="-128"/>
              </a:rPr>
              <a:t>”</a:t>
            </a:r>
            <a:r>
              <a:rPr lang="en-US" altLang="ja-JP" sz="2400" smtClean="0">
                <a:ea typeface="ＭＳ Ｐゴシック" pitchFamily="34" charset="-128"/>
              </a:rPr>
              <a:t> of networking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sz="2400" smtClean="0">
                <a:ea typeface="ＭＳ Ｐゴシック" pitchFamily="34" charset="-128"/>
              </a:rPr>
              <a:t>more depth, detail </a:t>
            </a:r>
            <a:r>
              <a:rPr lang="en-US" sz="2400" i="1" smtClean="0">
                <a:ea typeface="ＭＳ Ｐゴシック" pitchFamily="34" charset="-128"/>
              </a:rPr>
              <a:t>to follow!</a:t>
            </a:r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809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269C233B-52E2-4316-88BB-F370D83CE1AF}" type="slidenum">
              <a:rPr lang="en-US" smtClean="0"/>
              <a:pPr/>
              <a:t>71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7411" name="Picture 1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5657850" cy="868363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What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s a protocol?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174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 smtClean="0">
                <a:solidFill>
                  <a:srgbClr val="CC0000"/>
                </a:solidFill>
                <a:ea typeface="ＭＳ Ｐゴシック" pitchFamily="34" charset="-128"/>
              </a:rPr>
              <a:t>network protocols:</a:t>
            </a:r>
          </a:p>
          <a:p>
            <a:pPr eaLnBrk="1" hangingPunct="1">
              <a:buSzPct val="75000"/>
            </a:pPr>
            <a:r>
              <a:rPr lang="en-US" sz="2400" smtClean="0">
                <a:ea typeface="ＭＳ Ｐゴシック" pitchFamily="34" charset="-128"/>
              </a:rPr>
              <a:t>all communication activity in Internet governed by protocols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4343400" y="3962400"/>
            <a:ext cx="4267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protocols</a:t>
            </a:r>
            <a:r>
              <a:rPr lang="en-US" sz="2800" i="1">
                <a:latin typeface="Gill Sans MT" pitchFamily="34" charset="0"/>
              </a:rPr>
              <a:t> define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format</a:t>
            </a:r>
            <a:r>
              <a:rPr lang="en-US" sz="2800" i="1">
                <a:latin typeface="Gill Sans MT" pitchFamily="34" charset="0"/>
              </a:rPr>
              <a:t>,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order</a:t>
            </a:r>
            <a:r>
              <a:rPr lang="en-US" sz="2800" i="1">
                <a:latin typeface="Gill Sans MT" pitchFamily="34" charset="0"/>
              </a:rPr>
              <a:t> of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msgs sent and received</a:t>
            </a:r>
            <a:r>
              <a:rPr lang="en-US" sz="2800" i="1">
                <a:latin typeface="Gill Sans MT" pitchFamily="34" charset="0"/>
              </a:rPr>
              <a:t> among network entities, and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actions taken</a:t>
            </a:r>
            <a:r>
              <a:rPr lang="en-US" sz="2800" i="1">
                <a:latin typeface="Gill Sans MT" pitchFamily="34" charset="0"/>
              </a:rPr>
              <a:t> on msg transmission, receipt</a:t>
            </a:r>
            <a:r>
              <a:rPr lang="en-US" i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4335463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174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AE2FA731-BAE6-4255-90C7-4BF7F083389E}" type="slidenum">
              <a:rPr lang="en-US" smtClean="0"/>
              <a:pPr/>
              <a:t>8</a:t>
            </a:fld>
            <a:endParaRPr lang="en-US" smtClean="0"/>
          </a:p>
        </p:txBody>
      </p:sp>
      <p:pic>
        <p:nvPicPr>
          <p:cNvPr id="17417" name="Picture 2" descr="http://upload.wikimedia.org/wikipedia/commons/d/d2/Internet_map_10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663" y="1501775"/>
            <a:ext cx="3406775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</a:t>
            </a:r>
            <a:endParaRPr lang="en-US"/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smtClean="0"/>
              <a:t>1-</a:t>
            </a:r>
            <a:fld id="{1DB3CA79-63D1-4D95-86CA-F653D79BF8E4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286000" y="2058988"/>
            <a:ext cx="4572000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SzPct val="75000"/>
            </a:pPr>
            <a:r>
              <a:rPr lang="en-US" i="1">
                <a:solidFill>
                  <a:srgbClr val="C00000"/>
                </a:solidFill>
              </a:rPr>
              <a:t>Internet  standards</a:t>
            </a:r>
          </a:p>
          <a:p>
            <a:pPr lvl="1" eaLnBrk="1" hangingPunct="1"/>
            <a:r>
              <a:rPr lang="en-US" sz="2000"/>
              <a:t>RFC: Request for comments</a:t>
            </a:r>
          </a:p>
          <a:p>
            <a:pPr lvl="1" eaLnBrk="1" hangingPunct="1"/>
            <a:r>
              <a:rPr lang="en-US" sz="2000"/>
              <a:t>IETF: Internet Engineering Task Force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2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26229</TotalTime>
  <Words>4206</Words>
  <Application>Microsoft Office PowerPoint</Application>
  <PresentationFormat>On-screen Show (4:3)</PresentationFormat>
  <Paragraphs>1321</Paragraphs>
  <Slides>71</Slides>
  <Notes>52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12_Default Design</vt:lpstr>
      <vt:lpstr>Default Design</vt:lpstr>
      <vt:lpstr>Clip</vt:lpstr>
      <vt:lpstr>Bitmap Image</vt:lpstr>
      <vt:lpstr>Slide 1</vt:lpstr>
      <vt:lpstr>Slide 2</vt:lpstr>
      <vt:lpstr>What’s the Internet?</vt:lpstr>
      <vt:lpstr>Hardware view</vt:lpstr>
      <vt:lpstr>More hardware: networked appliances</vt:lpstr>
      <vt:lpstr>Slide 6</vt:lpstr>
      <vt:lpstr>Slide 7</vt:lpstr>
      <vt:lpstr>What’s a protocol?</vt:lpstr>
      <vt:lpstr>Slide 9</vt:lpstr>
      <vt:lpstr>Service view</vt:lpstr>
      <vt:lpstr>Chapter 1: roadmap</vt:lpstr>
      <vt:lpstr>A closer look at network structure:</vt:lpstr>
      <vt:lpstr>Access networks and physical media</vt:lpstr>
      <vt:lpstr>Access net: digital subscriber line (DSL)</vt:lpstr>
      <vt:lpstr>Slide 15</vt:lpstr>
      <vt:lpstr>Slide 16</vt:lpstr>
      <vt:lpstr>Slide 17</vt:lpstr>
      <vt:lpstr>Enterprise access networks (Ethernet)</vt:lpstr>
      <vt:lpstr>Wireless access networks</vt:lpstr>
      <vt:lpstr>Wireless access networks</vt:lpstr>
      <vt:lpstr>Physical media</vt:lpstr>
      <vt:lpstr>Physical media: coax, fiber</vt:lpstr>
      <vt:lpstr>Physical media: radio</vt:lpstr>
      <vt:lpstr>Chapter 1: roadmap</vt:lpstr>
      <vt:lpstr>The network core</vt:lpstr>
      <vt:lpstr>circuit switching</vt:lpstr>
      <vt:lpstr>Circuit switching: FDM versus TDM</vt:lpstr>
      <vt:lpstr>Slide 28</vt:lpstr>
      <vt:lpstr>Packet switching versus circuit switching</vt:lpstr>
      <vt:lpstr>Packet-switching: store-and-forward</vt:lpstr>
      <vt:lpstr>Packet Switching: queueing delay, loss</vt:lpstr>
      <vt:lpstr>Slide 32</vt:lpstr>
      <vt:lpstr>Two key network-core functions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Slide 47</vt:lpstr>
      <vt:lpstr>“Real” Internet delays and routes</vt:lpstr>
      <vt:lpstr>Packet loss</vt:lpstr>
      <vt:lpstr>Throughput</vt:lpstr>
      <vt:lpstr>Throughput (more)</vt:lpstr>
      <vt:lpstr>Throughput: Internet scenario</vt:lpstr>
      <vt:lpstr>Chapter 1: roadmap</vt:lpstr>
      <vt:lpstr>Protocol “layers”</vt:lpstr>
      <vt:lpstr>Internet protocol stack</vt:lpstr>
      <vt:lpstr>ISO/OSI reference model</vt:lpstr>
      <vt:lpstr>Encapsulation</vt:lpstr>
      <vt:lpstr>Chapter 1: roadmap</vt:lpstr>
      <vt:lpstr>Network Security Bad guys: put malware into hosts via Internet</vt:lpstr>
      <vt:lpstr>Slide 60</vt:lpstr>
      <vt:lpstr>Slide 61</vt:lpstr>
      <vt:lpstr>Slide 62</vt:lpstr>
      <vt:lpstr>Bad guys can sniff packets</vt:lpstr>
      <vt:lpstr>Bad guys can use fake addresses</vt:lpstr>
      <vt:lpstr>Chapter 1: roadmap</vt:lpstr>
      <vt:lpstr>Internet history</vt:lpstr>
      <vt:lpstr>Slide 67</vt:lpstr>
      <vt:lpstr>Slide 68</vt:lpstr>
      <vt:lpstr>Slide 69</vt:lpstr>
      <vt:lpstr>Slide 70</vt:lpstr>
      <vt:lpstr>Introduction: 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Edition: Chapter 1</dc:title>
  <dc:creator>Jim Kurose and Keith Ross</dc:creator>
  <cp:lastModifiedBy>Shigang Chen</cp:lastModifiedBy>
  <cp:revision>460</cp:revision>
  <dcterms:created xsi:type="dcterms:W3CDTF">1999-10-08T19:08:27Z</dcterms:created>
  <dcterms:modified xsi:type="dcterms:W3CDTF">2013-09-03T15:05:55Z</dcterms:modified>
</cp:coreProperties>
</file>